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07" r:id="rId2"/>
    <p:sldId id="392" r:id="rId3"/>
    <p:sldId id="328" r:id="rId4"/>
    <p:sldId id="408" r:id="rId5"/>
    <p:sldId id="409" r:id="rId6"/>
    <p:sldId id="293" r:id="rId7"/>
    <p:sldId id="296" r:id="rId8"/>
    <p:sldId id="267" r:id="rId9"/>
    <p:sldId id="286" r:id="rId10"/>
    <p:sldId id="290" r:id="rId11"/>
    <p:sldId id="321" r:id="rId12"/>
    <p:sldId id="330" r:id="rId13"/>
    <p:sldId id="401" r:id="rId14"/>
    <p:sldId id="298" r:id="rId15"/>
    <p:sldId id="380" r:id="rId16"/>
    <p:sldId id="374" r:id="rId17"/>
    <p:sldId id="372" r:id="rId18"/>
    <p:sldId id="294" r:id="rId19"/>
    <p:sldId id="302" r:id="rId20"/>
    <p:sldId id="291" r:id="rId21"/>
    <p:sldId id="289" r:id="rId22"/>
    <p:sldId id="270" r:id="rId23"/>
    <p:sldId id="299" r:id="rId24"/>
    <p:sldId id="300" r:id="rId25"/>
    <p:sldId id="381" r:id="rId26"/>
    <p:sldId id="271" r:id="rId27"/>
    <p:sldId id="376" r:id="rId28"/>
    <p:sldId id="377" r:id="rId29"/>
    <p:sldId id="403" r:id="rId30"/>
    <p:sldId id="379" r:id="rId31"/>
    <p:sldId id="404" r:id="rId32"/>
    <p:sldId id="272" r:id="rId33"/>
    <p:sldId id="273" r:id="rId34"/>
    <p:sldId id="363" r:id="rId35"/>
    <p:sldId id="406" r:id="rId36"/>
    <p:sldId id="268" r:id="rId37"/>
    <p:sldId id="410" r:id="rId38"/>
    <p:sldId id="276" r:id="rId39"/>
    <p:sldId id="310" r:id="rId40"/>
    <p:sldId id="38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diagrams/_rels/data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33A38-9F9D-4E51-A551-3537A0D2DF4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1F4420A-72A6-44A8-90C3-BB4312B36444}">
      <dgm:prSet custT="1"/>
      <dgm:spPr/>
      <dgm:t>
        <a:bodyPr/>
        <a:lstStyle/>
        <a:p>
          <a:r>
            <a:rPr lang="en-GB" sz="2800" b="1" i="1" dirty="0">
              <a:solidFill>
                <a:schemeClr val="bg1"/>
              </a:solidFill>
              <a:highlight>
                <a:srgbClr val="008080"/>
              </a:highlight>
            </a:rPr>
            <a:t>Aim:</a:t>
          </a:r>
          <a:endParaRPr lang="en-US" sz="2800" i="1" dirty="0">
            <a:solidFill>
              <a:schemeClr val="bg1"/>
            </a:solidFill>
            <a:highlight>
              <a:srgbClr val="008080"/>
            </a:highlight>
          </a:endParaRPr>
        </a:p>
      </dgm:t>
    </dgm:pt>
    <dgm:pt modelId="{3D28F7F0-EE82-43C4-96A8-013587A35BC4}" type="parTrans" cxnId="{2A206D10-2B1F-4D9F-9714-5FBCF48D0129}">
      <dgm:prSet/>
      <dgm:spPr/>
      <dgm:t>
        <a:bodyPr/>
        <a:lstStyle/>
        <a:p>
          <a:endParaRPr lang="en-US"/>
        </a:p>
      </dgm:t>
    </dgm:pt>
    <dgm:pt modelId="{A96C4FF6-2464-477D-A7B7-5138A474AD29}" type="sibTrans" cxnId="{2A206D10-2B1F-4D9F-9714-5FBCF48D0129}">
      <dgm:prSet/>
      <dgm:spPr/>
      <dgm:t>
        <a:bodyPr/>
        <a:lstStyle/>
        <a:p>
          <a:endParaRPr lang="en-US"/>
        </a:p>
      </dgm:t>
    </dgm:pt>
    <dgm:pt modelId="{DEE1C940-A5AB-4ECB-9CC9-42B5086572EF}">
      <dgm:prSet/>
      <dgm:spPr/>
      <dgm:t>
        <a:bodyPr/>
        <a:lstStyle/>
        <a:p>
          <a:r>
            <a:rPr lang="en-GB" b="1" dirty="0"/>
            <a:t>Analyse the nature of the Health and Social Care sector or industry in its wider context and specific environment </a:t>
          </a:r>
          <a:endParaRPr lang="en-US" dirty="0"/>
        </a:p>
      </dgm:t>
    </dgm:pt>
    <dgm:pt modelId="{99BC5898-95C4-426A-BB7D-9BADC4D6BCE5}" type="parTrans" cxnId="{3D25E3CC-D45B-4601-B3F5-A17E83A7783C}">
      <dgm:prSet/>
      <dgm:spPr/>
      <dgm:t>
        <a:bodyPr/>
        <a:lstStyle/>
        <a:p>
          <a:endParaRPr lang="en-US"/>
        </a:p>
      </dgm:t>
    </dgm:pt>
    <dgm:pt modelId="{FEC0643A-B54D-4440-A309-69D6C7F43B25}" type="sibTrans" cxnId="{3D25E3CC-D45B-4601-B3F5-A17E83A7783C}">
      <dgm:prSet/>
      <dgm:spPr/>
      <dgm:t>
        <a:bodyPr/>
        <a:lstStyle/>
        <a:p>
          <a:endParaRPr lang="en-US"/>
        </a:p>
      </dgm:t>
    </dgm:pt>
    <dgm:pt modelId="{ED6FA894-4254-4FF3-A349-9AAC2FB398D6}">
      <dgm:prSet custT="1"/>
      <dgm:spPr/>
      <dgm:t>
        <a:bodyPr/>
        <a:lstStyle/>
        <a:p>
          <a:r>
            <a:rPr lang="en-GB" sz="2800" b="1" i="1" dirty="0">
              <a:solidFill>
                <a:schemeClr val="bg1"/>
              </a:solidFill>
              <a:highlight>
                <a:srgbClr val="008080"/>
              </a:highlight>
            </a:rPr>
            <a:t>Today’s Learning Outcomes</a:t>
          </a:r>
          <a:r>
            <a:rPr lang="en-GB" sz="2100" b="1" dirty="0"/>
            <a:t>:</a:t>
          </a:r>
          <a:endParaRPr lang="en-US" sz="2100" dirty="0"/>
        </a:p>
      </dgm:t>
    </dgm:pt>
    <dgm:pt modelId="{F635FEA5-9AA7-4187-81FD-01A3A3FD9181}" type="parTrans" cxnId="{413CA8CC-909A-4A54-9560-9E2D79998247}">
      <dgm:prSet/>
      <dgm:spPr/>
      <dgm:t>
        <a:bodyPr/>
        <a:lstStyle/>
        <a:p>
          <a:endParaRPr lang="en-US"/>
        </a:p>
      </dgm:t>
    </dgm:pt>
    <dgm:pt modelId="{9FC4B41C-71D3-447A-8FEA-01ADDE53BDF5}" type="sibTrans" cxnId="{413CA8CC-909A-4A54-9560-9E2D79998247}">
      <dgm:prSet/>
      <dgm:spPr/>
      <dgm:t>
        <a:bodyPr/>
        <a:lstStyle/>
        <a:p>
          <a:endParaRPr lang="en-US"/>
        </a:p>
      </dgm:t>
    </dgm:pt>
    <dgm:pt modelId="{E7E1B909-C602-4EE4-8320-00F60DB029F1}">
      <dgm:prSet/>
      <dgm:spPr/>
      <dgm:t>
        <a:bodyPr/>
        <a:lstStyle/>
        <a:p>
          <a:r>
            <a:rPr lang="en-GB"/>
            <a:t>At the end of the class, the students will be able to ;</a:t>
          </a:r>
          <a:endParaRPr lang="en-US"/>
        </a:p>
      </dgm:t>
    </dgm:pt>
    <dgm:pt modelId="{E4B8E1FE-37F1-4FA2-B60D-BDC436630E5D}" type="parTrans" cxnId="{6BF58766-356E-4B44-8AE4-6219B00D46C6}">
      <dgm:prSet/>
      <dgm:spPr/>
      <dgm:t>
        <a:bodyPr/>
        <a:lstStyle/>
        <a:p>
          <a:endParaRPr lang="en-US"/>
        </a:p>
      </dgm:t>
    </dgm:pt>
    <dgm:pt modelId="{462211C8-C9EC-43AB-9269-B0D85D7A03AE}" type="sibTrans" cxnId="{6BF58766-356E-4B44-8AE4-6219B00D46C6}">
      <dgm:prSet/>
      <dgm:spPr/>
      <dgm:t>
        <a:bodyPr/>
        <a:lstStyle/>
        <a:p>
          <a:endParaRPr lang="en-US"/>
        </a:p>
      </dgm:t>
    </dgm:pt>
    <dgm:pt modelId="{044B65B5-BCDE-43DF-B619-9E625668026B}">
      <dgm:prSet/>
      <dgm:spPr/>
      <dgm:t>
        <a:bodyPr/>
        <a:lstStyle/>
        <a:p>
          <a:r>
            <a:rPr lang="en-GB" dirty="0">
              <a:latin typeface="Tw Cen MT" panose="020B0602020104020603" pitchFamily="34" charset="0"/>
            </a:rPr>
            <a:t>1</a:t>
          </a:r>
          <a:r>
            <a:rPr lang="en-GB" dirty="0"/>
            <a:t>-Identify the big issues in Health and Social Care before Covid 19</a:t>
          </a:r>
          <a:endParaRPr lang="en-US" dirty="0"/>
        </a:p>
      </dgm:t>
    </dgm:pt>
    <dgm:pt modelId="{B3267051-65A6-400E-BBD4-9D41CE6126CC}" type="parTrans" cxnId="{AB8DC8B7-DF97-4FF1-9DB3-4ACFC1BDB740}">
      <dgm:prSet/>
      <dgm:spPr/>
      <dgm:t>
        <a:bodyPr/>
        <a:lstStyle/>
        <a:p>
          <a:endParaRPr lang="en-US"/>
        </a:p>
      </dgm:t>
    </dgm:pt>
    <dgm:pt modelId="{14AD3643-472E-438B-85DC-02B2501A0219}" type="sibTrans" cxnId="{AB8DC8B7-DF97-4FF1-9DB3-4ACFC1BDB740}">
      <dgm:prSet/>
      <dgm:spPr/>
      <dgm:t>
        <a:bodyPr/>
        <a:lstStyle/>
        <a:p>
          <a:endParaRPr lang="en-US"/>
        </a:p>
      </dgm:t>
    </dgm:pt>
    <dgm:pt modelId="{35377930-0AFE-4085-87F1-BEB40471CCAB}">
      <dgm:prSet/>
      <dgm:spPr/>
      <dgm:t>
        <a:bodyPr/>
        <a:lstStyle/>
        <a:p>
          <a:r>
            <a:rPr lang="en-US" dirty="0"/>
            <a:t>2- </a:t>
          </a:r>
          <a:r>
            <a:rPr lang="en-GB" dirty="0">
              <a:solidFill>
                <a:schemeClr val="tx1">
                  <a:alpha val="80000"/>
                </a:schemeClr>
              </a:solidFill>
              <a:latin typeface="Tw Cen MT" panose="020B0602020104020603" pitchFamily="34" charset="0"/>
              <a:cs typeface="Arial" panose="020B0604020202020204" pitchFamily="34" charset="0"/>
            </a:rPr>
            <a:t>H</a:t>
          </a:r>
          <a:r>
            <a:rPr lang="en-GB" b="0" i="0" dirty="0">
              <a:solidFill>
                <a:schemeClr val="tx1">
                  <a:alpha val="80000"/>
                </a:schemeClr>
              </a:solidFill>
              <a:effectLst/>
              <a:latin typeface="Tw Cen MT" panose="020B0602020104020603" pitchFamily="34" charset="0"/>
              <a:cs typeface="Arial" panose="020B0604020202020204" pitchFamily="34" charset="0"/>
            </a:rPr>
            <a:t>ighlight the negative impact of covid 19 on the UK health and social care sector</a:t>
          </a:r>
          <a:endParaRPr lang="en-US" dirty="0"/>
        </a:p>
      </dgm:t>
    </dgm:pt>
    <dgm:pt modelId="{B01256A7-1D25-49BE-90E3-13D2C47AA7C6}" type="parTrans" cxnId="{DE19B623-CE6D-4912-AB86-CE857009A635}">
      <dgm:prSet/>
      <dgm:spPr/>
      <dgm:t>
        <a:bodyPr/>
        <a:lstStyle/>
        <a:p>
          <a:endParaRPr lang="en-US"/>
        </a:p>
      </dgm:t>
    </dgm:pt>
    <dgm:pt modelId="{C1943071-F3C1-46FA-8FEC-5CD9F434743B}" type="sibTrans" cxnId="{DE19B623-CE6D-4912-AB86-CE857009A635}">
      <dgm:prSet/>
      <dgm:spPr/>
      <dgm:t>
        <a:bodyPr/>
        <a:lstStyle/>
        <a:p>
          <a:endParaRPr lang="en-US"/>
        </a:p>
      </dgm:t>
    </dgm:pt>
    <dgm:pt modelId="{C85D7303-33DA-47FA-A505-9E765B80D07C}">
      <dgm:prSet/>
      <dgm:spPr/>
      <dgm:t>
        <a:bodyPr/>
        <a:lstStyle/>
        <a:p>
          <a:endParaRPr lang="en-GB" dirty="0"/>
        </a:p>
      </dgm:t>
    </dgm:pt>
    <dgm:pt modelId="{C2E69F37-0C77-44C8-B52E-ABB4E02512B2}" type="parTrans" cxnId="{551B5B58-673F-474E-82FD-1DF6456596CC}">
      <dgm:prSet/>
      <dgm:spPr/>
      <dgm:t>
        <a:bodyPr/>
        <a:lstStyle/>
        <a:p>
          <a:endParaRPr lang="en-GB"/>
        </a:p>
      </dgm:t>
    </dgm:pt>
    <dgm:pt modelId="{1B1D1C16-10E0-4F27-9E0E-5872D16340E9}" type="sibTrans" cxnId="{551B5B58-673F-474E-82FD-1DF6456596CC}">
      <dgm:prSet/>
      <dgm:spPr/>
      <dgm:t>
        <a:bodyPr/>
        <a:lstStyle/>
        <a:p>
          <a:endParaRPr lang="en-GB"/>
        </a:p>
      </dgm:t>
    </dgm:pt>
    <dgm:pt modelId="{CF393DD9-7DFB-4873-A893-C705BF3C3CB5}" type="pres">
      <dgm:prSet presAssocID="{03333A38-9F9D-4E51-A551-3537A0D2DF4F}" presName="vert0" presStyleCnt="0">
        <dgm:presLayoutVars>
          <dgm:dir/>
          <dgm:animOne val="branch"/>
          <dgm:animLvl val="lvl"/>
        </dgm:presLayoutVars>
      </dgm:prSet>
      <dgm:spPr/>
    </dgm:pt>
    <dgm:pt modelId="{E821D8B2-E319-46E1-95FD-7C7A735F11EC}" type="pres">
      <dgm:prSet presAssocID="{21F4420A-72A6-44A8-90C3-BB4312B36444}" presName="thickLine" presStyleLbl="alignNode1" presStyleIdx="0" presStyleCnt="7"/>
      <dgm:spPr/>
    </dgm:pt>
    <dgm:pt modelId="{C75F6F33-6F27-4C16-AD44-DE5C5D6292B5}" type="pres">
      <dgm:prSet presAssocID="{21F4420A-72A6-44A8-90C3-BB4312B36444}" presName="horz1" presStyleCnt="0"/>
      <dgm:spPr/>
    </dgm:pt>
    <dgm:pt modelId="{CEED8E4D-D7B3-4CD1-AA48-43F8889F0D6B}" type="pres">
      <dgm:prSet presAssocID="{21F4420A-72A6-44A8-90C3-BB4312B36444}" presName="tx1" presStyleLbl="revTx" presStyleIdx="0" presStyleCnt="7"/>
      <dgm:spPr/>
    </dgm:pt>
    <dgm:pt modelId="{F4F2731E-72F2-4731-9ACB-F5FF01BF1794}" type="pres">
      <dgm:prSet presAssocID="{21F4420A-72A6-44A8-90C3-BB4312B36444}" presName="vert1" presStyleCnt="0"/>
      <dgm:spPr/>
    </dgm:pt>
    <dgm:pt modelId="{B1D9DDB4-B3C4-4B0C-8228-22E08CD2F4C3}" type="pres">
      <dgm:prSet presAssocID="{DEE1C940-A5AB-4ECB-9CC9-42B5086572EF}" presName="thickLine" presStyleLbl="alignNode1" presStyleIdx="1" presStyleCnt="7"/>
      <dgm:spPr/>
    </dgm:pt>
    <dgm:pt modelId="{BE1F364A-B480-4FF5-8502-F0A259BCA9BB}" type="pres">
      <dgm:prSet presAssocID="{DEE1C940-A5AB-4ECB-9CC9-42B5086572EF}" presName="horz1" presStyleCnt="0"/>
      <dgm:spPr/>
    </dgm:pt>
    <dgm:pt modelId="{20D862D5-D5CE-4E62-892E-4A4F739BF4E7}" type="pres">
      <dgm:prSet presAssocID="{DEE1C940-A5AB-4ECB-9CC9-42B5086572EF}" presName="tx1" presStyleLbl="revTx" presStyleIdx="1" presStyleCnt="7"/>
      <dgm:spPr/>
    </dgm:pt>
    <dgm:pt modelId="{D3494DF3-8E04-4AA9-B80F-62EACA8F8552}" type="pres">
      <dgm:prSet presAssocID="{DEE1C940-A5AB-4ECB-9CC9-42B5086572EF}" presName="vert1" presStyleCnt="0"/>
      <dgm:spPr/>
    </dgm:pt>
    <dgm:pt modelId="{E9471695-864F-4F2F-B976-8A774A10AD10}" type="pres">
      <dgm:prSet presAssocID="{ED6FA894-4254-4FF3-A349-9AAC2FB398D6}" presName="thickLine" presStyleLbl="alignNode1" presStyleIdx="2" presStyleCnt="7"/>
      <dgm:spPr/>
    </dgm:pt>
    <dgm:pt modelId="{4076BA9A-A7BC-4FC5-840B-5BBEB7A37AC4}" type="pres">
      <dgm:prSet presAssocID="{ED6FA894-4254-4FF3-A349-9AAC2FB398D6}" presName="horz1" presStyleCnt="0"/>
      <dgm:spPr/>
    </dgm:pt>
    <dgm:pt modelId="{1F37CD09-A517-4A6C-96F1-C7233C819D00}" type="pres">
      <dgm:prSet presAssocID="{ED6FA894-4254-4FF3-A349-9AAC2FB398D6}" presName="tx1" presStyleLbl="revTx" presStyleIdx="2" presStyleCnt="7"/>
      <dgm:spPr/>
    </dgm:pt>
    <dgm:pt modelId="{F04D112D-56A4-4C46-9680-F5DFFA188ED8}" type="pres">
      <dgm:prSet presAssocID="{ED6FA894-4254-4FF3-A349-9AAC2FB398D6}" presName="vert1" presStyleCnt="0"/>
      <dgm:spPr/>
    </dgm:pt>
    <dgm:pt modelId="{91B01267-F986-439C-8E7A-2AF773901A42}" type="pres">
      <dgm:prSet presAssocID="{E7E1B909-C602-4EE4-8320-00F60DB029F1}" presName="thickLine" presStyleLbl="alignNode1" presStyleIdx="3" presStyleCnt="7"/>
      <dgm:spPr/>
    </dgm:pt>
    <dgm:pt modelId="{0407BFE5-DF6C-454B-A727-EA1FE8EA27B1}" type="pres">
      <dgm:prSet presAssocID="{E7E1B909-C602-4EE4-8320-00F60DB029F1}" presName="horz1" presStyleCnt="0"/>
      <dgm:spPr/>
    </dgm:pt>
    <dgm:pt modelId="{877E5A3E-509E-454B-9632-87E1FF5DDFBB}" type="pres">
      <dgm:prSet presAssocID="{E7E1B909-C602-4EE4-8320-00F60DB029F1}" presName="tx1" presStyleLbl="revTx" presStyleIdx="3" presStyleCnt="7"/>
      <dgm:spPr/>
    </dgm:pt>
    <dgm:pt modelId="{4950C553-8ADE-4545-8A67-D08C677CDDE4}" type="pres">
      <dgm:prSet presAssocID="{E7E1B909-C602-4EE4-8320-00F60DB029F1}" presName="vert1" presStyleCnt="0"/>
      <dgm:spPr/>
    </dgm:pt>
    <dgm:pt modelId="{16484954-C23F-4AF2-9D95-D2B1D0635637}" type="pres">
      <dgm:prSet presAssocID="{044B65B5-BCDE-43DF-B619-9E625668026B}" presName="thickLine" presStyleLbl="alignNode1" presStyleIdx="4" presStyleCnt="7"/>
      <dgm:spPr/>
    </dgm:pt>
    <dgm:pt modelId="{2FA10B6C-B67A-4E7A-AEDD-BB09EE0CB511}" type="pres">
      <dgm:prSet presAssocID="{044B65B5-BCDE-43DF-B619-9E625668026B}" presName="horz1" presStyleCnt="0"/>
      <dgm:spPr/>
    </dgm:pt>
    <dgm:pt modelId="{91FCDFA7-4BF4-42F4-B665-EF20BFCDC397}" type="pres">
      <dgm:prSet presAssocID="{044B65B5-BCDE-43DF-B619-9E625668026B}" presName="tx1" presStyleLbl="revTx" presStyleIdx="4" presStyleCnt="7"/>
      <dgm:spPr/>
    </dgm:pt>
    <dgm:pt modelId="{87138BF6-701C-4341-9C32-C9980779ED9E}" type="pres">
      <dgm:prSet presAssocID="{044B65B5-BCDE-43DF-B619-9E625668026B}" presName="vert1" presStyleCnt="0"/>
      <dgm:spPr/>
    </dgm:pt>
    <dgm:pt modelId="{6999F6E4-BEF0-488C-8AB2-8B9B3CA237BC}" type="pres">
      <dgm:prSet presAssocID="{35377930-0AFE-4085-87F1-BEB40471CCAB}" presName="thickLine" presStyleLbl="alignNode1" presStyleIdx="5" presStyleCnt="7"/>
      <dgm:spPr/>
    </dgm:pt>
    <dgm:pt modelId="{078F9DEC-8A72-4E5C-8581-460E3E74FC40}" type="pres">
      <dgm:prSet presAssocID="{35377930-0AFE-4085-87F1-BEB40471CCAB}" presName="horz1" presStyleCnt="0"/>
      <dgm:spPr/>
    </dgm:pt>
    <dgm:pt modelId="{FDC93BF2-D103-426F-BC50-A53DE9B6E451}" type="pres">
      <dgm:prSet presAssocID="{35377930-0AFE-4085-87F1-BEB40471CCAB}" presName="tx1" presStyleLbl="revTx" presStyleIdx="5" presStyleCnt="7"/>
      <dgm:spPr/>
    </dgm:pt>
    <dgm:pt modelId="{E2ACBD81-1AB5-4030-9F02-2AAE85535931}" type="pres">
      <dgm:prSet presAssocID="{35377930-0AFE-4085-87F1-BEB40471CCAB}" presName="vert1" presStyleCnt="0"/>
      <dgm:spPr/>
    </dgm:pt>
    <dgm:pt modelId="{6B925973-237E-4803-AF3A-2BF79D24BCF6}" type="pres">
      <dgm:prSet presAssocID="{C85D7303-33DA-47FA-A505-9E765B80D07C}" presName="thickLine" presStyleLbl="alignNode1" presStyleIdx="6" presStyleCnt="7"/>
      <dgm:spPr/>
    </dgm:pt>
    <dgm:pt modelId="{C49450B8-F5A8-42A5-AE5F-6842B02ADEF8}" type="pres">
      <dgm:prSet presAssocID="{C85D7303-33DA-47FA-A505-9E765B80D07C}" presName="horz1" presStyleCnt="0"/>
      <dgm:spPr/>
    </dgm:pt>
    <dgm:pt modelId="{17364182-E833-4DDC-99B5-76C9087CDB8D}" type="pres">
      <dgm:prSet presAssocID="{C85D7303-33DA-47FA-A505-9E765B80D07C}" presName="tx1" presStyleLbl="revTx" presStyleIdx="6" presStyleCnt="7"/>
      <dgm:spPr/>
    </dgm:pt>
    <dgm:pt modelId="{2EDBF6DB-EAFC-42D6-A023-0E8368B5F075}" type="pres">
      <dgm:prSet presAssocID="{C85D7303-33DA-47FA-A505-9E765B80D07C}" presName="vert1" presStyleCnt="0"/>
      <dgm:spPr/>
    </dgm:pt>
  </dgm:ptLst>
  <dgm:cxnLst>
    <dgm:cxn modelId="{58E13504-D7DC-4A22-A078-AB9C9C588326}" type="presOf" srcId="{03333A38-9F9D-4E51-A551-3537A0D2DF4F}" destId="{CF393DD9-7DFB-4873-A893-C705BF3C3CB5}" srcOrd="0" destOrd="0" presId="urn:microsoft.com/office/officeart/2008/layout/LinedList"/>
    <dgm:cxn modelId="{8146DA0A-8550-4F3A-8A6B-AC180D337CD1}" type="presOf" srcId="{35377930-0AFE-4085-87F1-BEB40471CCAB}" destId="{FDC93BF2-D103-426F-BC50-A53DE9B6E451}" srcOrd="0" destOrd="0" presId="urn:microsoft.com/office/officeart/2008/layout/LinedList"/>
    <dgm:cxn modelId="{2A206D10-2B1F-4D9F-9714-5FBCF48D0129}" srcId="{03333A38-9F9D-4E51-A551-3537A0D2DF4F}" destId="{21F4420A-72A6-44A8-90C3-BB4312B36444}" srcOrd="0" destOrd="0" parTransId="{3D28F7F0-EE82-43C4-96A8-013587A35BC4}" sibTransId="{A96C4FF6-2464-477D-A7B7-5138A474AD29}"/>
    <dgm:cxn modelId="{DE19B623-CE6D-4912-AB86-CE857009A635}" srcId="{03333A38-9F9D-4E51-A551-3537A0D2DF4F}" destId="{35377930-0AFE-4085-87F1-BEB40471CCAB}" srcOrd="5" destOrd="0" parTransId="{B01256A7-1D25-49BE-90E3-13D2C47AA7C6}" sibTransId="{C1943071-F3C1-46FA-8FEC-5CD9F434743B}"/>
    <dgm:cxn modelId="{DE11A02E-7C73-4C4B-A94B-49FAEFA239F8}" type="presOf" srcId="{044B65B5-BCDE-43DF-B619-9E625668026B}" destId="{91FCDFA7-4BF4-42F4-B665-EF20BFCDC397}" srcOrd="0" destOrd="0" presId="urn:microsoft.com/office/officeart/2008/layout/LinedList"/>
    <dgm:cxn modelId="{6BF58766-356E-4B44-8AE4-6219B00D46C6}" srcId="{03333A38-9F9D-4E51-A551-3537A0D2DF4F}" destId="{E7E1B909-C602-4EE4-8320-00F60DB029F1}" srcOrd="3" destOrd="0" parTransId="{E4B8E1FE-37F1-4FA2-B60D-BDC436630E5D}" sibTransId="{462211C8-C9EC-43AB-9269-B0D85D7A03AE}"/>
    <dgm:cxn modelId="{32396070-E1FB-48E9-8741-305DBDEB3470}" type="presOf" srcId="{ED6FA894-4254-4FF3-A349-9AAC2FB398D6}" destId="{1F37CD09-A517-4A6C-96F1-C7233C819D00}" srcOrd="0" destOrd="0" presId="urn:microsoft.com/office/officeart/2008/layout/LinedList"/>
    <dgm:cxn modelId="{08583778-2FDD-4B19-BC79-4A26AEED3F70}" type="presOf" srcId="{C85D7303-33DA-47FA-A505-9E765B80D07C}" destId="{17364182-E833-4DDC-99B5-76C9087CDB8D}" srcOrd="0" destOrd="0" presId="urn:microsoft.com/office/officeart/2008/layout/LinedList"/>
    <dgm:cxn modelId="{551B5B58-673F-474E-82FD-1DF6456596CC}" srcId="{03333A38-9F9D-4E51-A551-3537A0D2DF4F}" destId="{C85D7303-33DA-47FA-A505-9E765B80D07C}" srcOrd="6" destOrd="0" parTransId="{C2E69F37-0C77-44C8-B52E-ABB4E02512B2}" sibTransId="{1B1D1C16-10E0-4F27-9E0E-5872D16340E9}"/>
    <dgm:cxn modelId="{DD4C5592-529B-4822-BC46-7C6A926EF7CC}" type="presOf" srcId="{E7E1B909-C602-4EE4-8320-00F60DB029F1}" destId="{877E5A3E-509E-454B-9632-87E1FF5DDFBB}" srcOrd="0" destOrd="0" presId="urn:microsoft.com/office/officeart/2008/layout/LinedList"/>
    <dgm:cxn modelId="{AB8DC8B7-DF97-4FF1-9DB3-4ACFC1BDB740}" srcId="{03333A38-9F9D-4E51-A551-3537A0D2DF4F}" destId="{044B65B5-BCDE-43DF-B619-9E625668026B}" srcOrd="4" destOrd="0" parTransId="{B3267051-65A6-400E-BBD4-9D41CE6126CC}" sibTransId="{14AD3643-472E-438B-85DC-02B2501A0219}"/>
    <dgm:cxn modelId="{259F05C6-1889-47BE-8AFF-F42C655DC563}" type="presOf" srcId="{21F4420A-72A6-44A8-90C3-BB4312B36444}" destId="{CEED8E4D-D7B3-4CD1-AA48-43F8889F0D6B}" srcOrd="0" destOrd="0" presId="urn:microsoft.com/office/officeart/2008/layout/LinedList"/>
    <dgm:cxn modelId="{6E9DE5C7-B5CA-4A47-B266-FE21FBFAFE9D}" type="presOf" srcId="{DEE1C940-A5AB-4ECB-9CC9-42B5086572EF}" destId="{20D862D5-D5CE-4E62-892E-4A4F739BF4E7}" srcOrd="0" destOrd="0" presId="urn:microsoft.com/office/officeart/2008/layout/LinedList"/>
    <dgm:cxn modelId="{413CA8CC-909A-4A54-9560-9E2D79998247}" srcId="{03333A38-9F9D-4E51-A551-3537A0D2DF4F}" destId="{ED6FA894-4254-4FF3-A349-9AAC2FB398D6}" srcOrd="2" destOrd="0" parTransId="{F635FEA5-9AA7-4187-81FD-01A3A3FD9181}" sibTransId="{9FC4B41C-71D3-447A-8FEA-01ADDE53BDF5}"/>
    <dgm:cxn modelId="{3D25E3CC-D45B-4601-B3F5-A17E83A7783C}" srcId="{03333A38-9F9D-4E51-A551-3537A0D2DF4F}" destId="{DEE1C940-A5AB-4ECB-9CC9-42B5086572EF}" srcOrd="1" destOrd="0" parTransId="{99BC5898-95C4-426A-BB7D-9BADC4D6BCE5}" sibTransId="{FEC0643A-B54D-4440-A309-69D6C7F43B25}"/>
    <dgm:cxn modelId="{D7B08C29-E92D-47E4-8B9D-72D61C76361C}" type="presParOf" srcId="{CF393DD9-7DFB-4873-A893-C705BF3C3CB5}" destId="{E821D8B2-E319-46E1-95FD-7C7A735F11EC}" srcOrd="0" destOrd="0" presId="urn:microsoft.com/office/officeart/2008/layout/LinedList"/>
    <dgm:cxn modelId="{E87153B5-AAB8-4B3E-8766-E23DE6A19154}" type="presParOf" srcId="{CF393DD9-7DFB-4873-A893-C705BF3C3CB5}" destId="{C75F6F33-6F27-4C16-AD44-DE5C5D6292B5}" srcOrd="1" destOrd="0" presId="urn:microsoft.com/office/officeart/2008/layout/LinedList"/>
    <dgm:cxn modelId="{7FE623EE-7B26-42F0-BDF7-1522660E457B}" type="presParOf" srcId="{C75F6F33-6F27-4C16-AD44-DE5C5D6292B5}" destId="{CEED8E4D-D7B3-4CD1-AA48-43F8889F0D6B}" srcOrd="0" destOrd="0" presId="urn:microsoft.com/office/officeart/2008/layout/LinedList"/>
    <dgm:cxn modelId="{89497966-6B91-45F5-95C0-DFB2D21726BC}" type="presParOf" srcId="{C75F6F33-6F27-4C16-AD44-DE5C5D6292B5}" destId="{F4F2731E-72F2-4731-9ACB-F5FF01BF1794}" srcOrd="1" destOrd="0" presId="urn:microsoft.com/office/officeart/2008/layout/LinedList"/>
    <dgm:cxn modelId="{25259F54-98D1-4359-9F46-AF2595A2BB82}" type="presParOf" srcId="{CF393DD9-7DFB-4873-A893-C705BF3C3CB5}" destId="{B1D9DDB4-B3C4-4B0C-8228-22E08CD2F4C3}" srcOrd="2" destOrd="0" presId="urn:microsoft.com/office/officeart/2008/layout/LinedList"/>
    <dgm:cxn modelId="{7F9C0D5F-C4C9-4BB1-90F6-9330C3A261A9}" type="presParOf" srcId="{CF393DD9-7DFB-4873-A893-C705BF3C3CB5}" destId="{BE1F364A-B480-4FF5-8502-F0A259BCA9BB}" srcOrd="3" destOrd="0" presId="urn:microsoft.com/office/officeart/2008/layout/LinedList"/>
    <dgm:cxn modelId="{5546EDC8-4073-4A23-A7AE-4872B41D1717}" type="presParOf" srcId="{BE1F364A-B480-4FF5-8502-F0A259BCA9BB}" destId="{20D862D5-D5CE-4E62-892E-4A4F739BF4E7}" srcOrd="0" destOrd="0" presId="urn:microsoft.com/office/officeart/2008/layout/LinedList"/>
    <dgm:cxn modelId="{DB2B8220-75E0-45A0-9A15-71CE95A5B0F7}" type="presParOf" srcId="{BE1F364A-B480-4FF5-8502-F0A259BCA9BB}" destId="{D3494DF3-8E04-4AA9-B80F-62EACA8F8552}" srcOrd="1" destOrd="0" presId="urn:microsoft.com/office/officeart/2008/layout/LinedList"/>
    <dgm:cxn modelId="{E0C06AB9-02C6-46D4-8D01-44091779C23C}" type="presParOf" srcId="{CF393DD9-7DFB-4873-A893-C705BF3C3CB5}" destId="{E9471695-864F-4F2F-B976-8A774A10AD10}" srcOrd="4" destOrd="0" presId="urn:microsoft.com/office/officeart/2008/layout/LinedList"/>
    <dgm:cxn modelId="{FC406D35-1BC9-4CB5-A42C-18FF064AC749}" type="presParOf" srcId="{CF393DD9-7DFB-4873-A893-C705BF3C3CB5}" destId="{4076BA9A-A7BC-4FC5-840B-5BBEB7A37AC4}" srcOrd="5" destOrd="0" presId="urn:microsoft.com/office/officeart/2008/layout/LinedList"/>
    <dgm:cxn modelId="{EFFD8D0C-BB88-41FD-A1FA-5C2B918DFA5E}" type="presParOf" srcId="{4076BA9A-A7BC-4FC5-840B-5BBEB7A37AC4}" destId="{1F37CD09-A517-4A6C-96F1-C7233C819D00}" srcOrd="0" destOrd="0" presId="urn:microsoft.com/office/officeart/2008/layout/LinedList"/>
    <dgm:cxn modelId="{50D26F5F-9D2A-44AA-B6E9-739519397373}" type="presParOf" srcId="{4076BA9A-A7BC-4FC5-840B-5BBEB7A37AC4}" destId="{F04D112D-56A4-4C46-9680-F5DFFA188ED8}" srcOrd="1" destOrd="0" presId="urn:microsoft.com/office/officeart/2008/layout/LinedList"/>
    <dgm:cxn modelId="{B031D4C7-246B-400E-AE94-BED7A062CF79}" type="presParOf" srcId="{CF393DD9-7DFB-4873-A893-C705BF3C3CB5}" destId="{91B01267-F986-439C-8E7A-2AF773901A42}" srcOrd="6" destOrd="0" presId="urn:microsoft.com/office/officeart/2008/layout/LinedList"/>
    <dgm:cxn modelId="{040D6598-9100-43D0-BD45-CEC8527870CE}" type="presParOf" srcId="{CF393DD9-7DFB-4873-A893-C705BF3C3CB5}" destId="{0407BFE5-DF6C-454B-A727-EA1FE8EA27B1}" srcOrd="7" destOrd="0" presId="urn:microsoft.com/office/officeart/2008/layout/LinedList"/>
    <dgm:cxn modelId="{9AE3619E-133F-40CA-908F-5B09AE469154}" type="presParOf" srcId="{0407BFE5-DF6C-454B-A727-EA1FE8EA27B1}" destId="{877E5A3E-509E-454B-9632-87E1FF5DDFBB}" srcOrd="0" destOrd="0" presId="urn:microsoft.com/office/officeart/2008/layout/LinedList"/>
    <dgm:cxn modelId="{7F8BF3BA-652A-454C-A2BA-3E072F6A1719}" type="presParOf" srcId="{0407BFE5-DF6C-454B-A727-EA1FE8EA27B1}" destId="{4950C553-8ADE-4545-8A67-D08C677CDDE4}" srcOrd="1" destOrd="0" presId="urn:microsoft.com/office/officeart/2008/layout/LinedList"/>
    <dgm:cxn modelId="{84BECD50-4670-41DE-9257-8F16FC672D5E}" type="presParOf" srcId="{CF393DD9-7DFB-4873-A893-C705BF3C3CB5}" destId="{16484954-C23F-4AF2-9D95-D2B1D0635637}" srcOrd="8" destOrd="0" presId="urn:microsoft.com/office/officeart/2008/layout/LinedList"/>
    <dgm:cxn modelId="{852E73DC-FF95-4D01-B944-0A282209458D}" type="presParOf" srcId="{CF393DD9-7DFB-4873-A893-C705BF3C3CB5}" destId="{2FA10B6C-B67A-4E7A-AEDD-BB09EE0CB511}" srcOrd="9" destOrd="0" presId="urn:microsoft.com/office/officeart/2008/layout/LinedList"/>
    <dgm:cxn modelId="{B4C7C3A4-F30F-4A40-85D8-F3F5ABD4D350}" type="presParOf" srcId="{2FA10B6C-B67A-4E7A-AEDD-BB09EE0CB511}" destId="{91FCDFA7-4BF4-42F4-B665-EF20BFCDC397}" srcOrd="0" destOrd="0" presId="urn:microsoft.com/office/officeart/2008/layout/LinedList"/>
    <dgm:cxn modelId="{CCF3FE03-4BA9-4968-950E-5F8E5D79293C}" type="presParOf" srcId="{2FA10B6C-B67A-4E7A-AEDD-BB09EE0CB511}" destId="{87138BF6-701C-4341-9C32-C9980779ED9E}" srcOrd="1" destOrd="0" presId="urn:microsoft.com/office/officeart/2008/layout/LinedList"/>
    <dgm:cxn modelId="{1EEF078D-423B-446D-B6ED-9B6A1503421F}" type="presParOf" srcId="{CF393DD9-7DFB-4873-A893-C705BF3C3CB5}" destId="{6999F6E4-BEF0-488C-8AB2-8B9B3CA237BC}" srcOrd="10" destOrd="0" presId="urn:microsoft.com/office/officeart/2008/layout/LinedList"/>
    <dgm:cxn modelId="{538F0CF7-7E6A-40CF-8B5E-388385A01A4F}" type="presParOf" srcId="{CF393DD9-7DFB-4873-A893-C705BF3C3CB5}" destId="{078F9DEC-8A72-4E5C-8581-460E3E74FC40}" srcOrd="11" destOrd="0" presId="urn:microsoft.com/office/officeart/2008/layout/LinedList"/>
    <dgm:cxn modelId="{F75BF29E-0E38-41F8-841A-9C7F935CA546}" type="presParOf" srcId="{078F9DEC-8A72-4E5C-8581-460E3E74FC40}" destId="{FDC93BF2-D103-426F-BC50-A53DE9B6E451}" srcOrd="0" destOrd="0" presId="urn:microsoft.com/office/officeart/2008/layout/LinedList"/>
    <dgm:cxn modelId="{0FA56AE5-9BDD-44A8-972E-705FDBE70555}" type="presParOf" srcId="{078F9DEC-8A72-4E5C-8581-460E3E74FC40}" destId="{E2ACBD81-1AB5-4030-9F02-2AAE85535931}" srcOrd="1" destOrd="0" presId="urn:microsoft.com/office/officeart/2008/layout/LinedList"/>
    <dgm:cxn modelId="{536AD492-0E4E-4F03-A261-1D6F1030A360}" type="presParOf" srcId="{CF393DD9-7DFB-4873-A893-C705BF3C3CB5}" destId="{6B925973-237E-4803-AF3A-2BF79D24BCF6}" srcOrd="12" destOrd="0" presId="urn:microsoft.com/office/officeart/2008/layout/LinedList"/>
    <dgm:cxn modelId="{54172094-58A5-4823-AE6F-BF7EBBD796FD}" type="presParOf" srcId="{CF393DD9-7DFB-4873-A893-C705BF3C3CB5}" destId="{C49450B8-F5A8-42A5-AE5F-6842B02ADEF8}" srcOrd="13" destOrd="0" presId="urn:microsoft.com/office/officeart/2008/layout/LinedList"/>
    <dgm:cxn modelId="{92FD1CC5-F67E-44B4-818D-BF9F7852AE3A}" type="presParOf" srcId="{C49450B8-F5A8-42A5-AE5F-6842B02ADEF8}" destId="{17364182-E833-4DDC-99B5-76C9087CDB8D}" srcOrd="0" destOrd="0" presId="urn:microsoft.com/office/officeart/2008/layout/LinedList"/>
    <dgm:cxn modelId="{15493218-0680-4793-8CCA-562304B8D4F0}" type="presParOf" srcId="{C49450B8-F5A8-42A5-AE5F-6842B02ADEF8}" destId="{2EDBF6DB-EAFC-42D6-A023-0E8368B5F07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A485A4-E8BE-4F1D-9262-4385D498D7A0}"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US"/>
        </a:p>
      </dgm:t>
    </dgm:pt>
    <dgm:pt modelId="{1CAB1514-F330-403C-B7F1-1937BD1FF345}">
      <dgm:prSet/>
      <dgm:spPr/>
      <dgm:t>
        <a:bodyPr/>
        <a:lstStyle/>
        <a:p>
          <a:r>
            <a:rPr lang="en-GB" dirty="0"/>
            <a:t>Individual activity</a:t>
          </a:r>
          <a:endParaRPr lang="en-US" dirty="0"/>
        </a:p>
      </dgm:t>
    </dgm:pt>
    <dgm:pt modelId="{9ABA55DE-A643-47B9-A2CF-1613C19D7E6D}" type="parTrans" cxnId="{82669401-5042-4BB1-AF11-70C21D8D0B42}">
      <dgm:prSet/>
      <dgm:spPr/>
      <dgm:t>
        <a:bodyPr/>
        <a:lstStyle/>
        <a:p>
          <a:endParaRPr lang="en-US"/>
        </a:p>
      </dgm:t>
    </dgm:pt>
    <dgm:pt modelId="{072B4D20-DCE2-41A1-B61E-78CB96E895A8}" type="sibTrans" cxnId="{82669401-5042-4BB1-AF11-70C21D8D0B42}">
      <dgm:prSet/>
      <dgm:spPr/>
      <dgm:t>
        <a:bodyPr/>
        <a:lstStyle/>
        <a:p>
          <a:endParaRPr lang="en-US"/>
        </a:p>
      </dgm:t>
    </dgm:pt>
    <dgm:pt modelId="{F44BACB4-008C-4C9B-92BB-76F2F1A0DF5A}">
      <dgm:prSet/>
      <dgm:spPr/>
      <dgm:t>
        <a:bodyPr/>
        <a:lstStyle/>
        <a:p>
          <a:r>
            <a:rPr lang="en-GB" dirty="0"/>
            <a:t>How does covid 19 impact on the UK health and social care system??....</a:t>
          </a:r>
          <a:endParaRPr lang="en-US" dirty="0"/>
        </a:p>
      </dgm:t>
    </dgm:pt>
    <dgm:pt modelId="{EB9409F1-46FE-4316-9688-9BC548B0245F}" type="parTrans" cxnId="{E1948AE4-1F15-4D69-87B8-893916629812}">
      <dgm:prSet/>
      <dgm:spPr/>
      <dgm:t>
        <a:bodyPr/>
        <a:lstStyle/>
        <a:p>
          <a:endParaRPr lang="en-US"/>
        </a:p>
      </dgm:t>
    </dgm:pt>
    <dgm:pt modelId="{DC0679AC-B5A0-460C-A564-DFAF766D3419}" type="sibTrans" cxnId="{E1948AE4-1F15-4D69-87B8-893916629812}">
      <dgm:prSet/>
      <dgm:spPr/>
      <dgm:t>
        <a:bodyPr/>
        <a:lstStyle/>
        <a:p>
          <a:endParaRPr lang="en-US"/>
        </a:p>
      </dgm:t>
    </dgm:pt>
    <dgm:pt modelId="{4C341FE9-A49E-48A2-913D-02411FDF5526}">
      <dgm:prSet/>
      <dgm:spPr/>
      <dgm:t>
        <a:bodyPr/>
        <a:lstStyle/>
        <a:p>
          <a:r>
            <a:rPr lang="en-GB" dirty="0"/>
            <a:t>Let's talk about it …..</a:t>
          </a:r>
          <a:endParaRPr lang="en-US" dirty="0"/>
        </a:p>
      </dgm:t>
    </dgm:pt>
    <dgm:pt modelId="{2D4DBFB4-D4ED-48E6-B75A-6A36142A4ACD}" type="parTrans" cxnId="{2F37E212-DBF7-4B49-AC3B-C340304251ED}">
      <dgm:prSet/>
      <dgm:spPr/>
      <dgm:t>
        <a:bodyPr/>
        <a:lstStyle/>
        <a:p>
          <a:endParaRPr lang="en-US"/>
        </a:p>
      </dgm:t>
    </dgm:pt>
    <dgm:pt modelId="{1B71291F-D1C9-4205-8AFF-C831660D6DB9}" type="sibTrans" cxnId="{2F37E212-DBF7-4B49-AC3B-C340304251ED}">
      <dgm:prSet/>
      <dgm:spPr/>
      <dgm:t>
        <a:bodyPr/>
        <a:lstStyle/>
        <a:p>
          <a:endParaRPr lang="en-US"/>
        </a:p>
      </dgm:t>
    </dgm:pt>
    <dgm:pt modelId="{0C851A6C-541B-4C64-AB78-3EF61C4C33E1}">
      <dgm:prSet/>
      <dgm:spPr/>
      <dgm:t>
        <a:bodyPr/>
        <a:lstStyle/>
        <a:p>
          <a:r>
            <a:rPr lang="en-US" altLang="en-US" b="1"/>
            <a:t>Students to individually make their own contributions to the discussion</a:t>
          </a:r>
          <a:endParaRPr lang="en-US" altLang="en-US"/>
        </a:p>
      </dgm:t>
    </dgm:pt>
    <dgm:pt modelId="{BE0E945D-71F3-46B2-AD90-5990D0D3B51D}" type="parTrans" cxnId="{7A9544BE-45BB-47FF-B85F-DCD043EB595D}">
      <dgm:prSet/>
      <dgm:spPr/>
      <dgm:t>
        <a:bodyPr/>
        <a:lstStyle/>
        <a:p>
          <a:endParaRPr lang="en-GB"/>
        </a:p>
      </dgm:t>
    </dgm:pt>
    <dgm:pt modelId="{FC3A0D30-53AE-40E5-8AC5-C8504BC5E095}" type="sibTrans" cxnId="{7A9544BE-45BB-47FF-B85F-DCD043EB595D}">
      <dgm:prSet/>
      <dgm:spPr/>
      <dgm:t>
        <a:bodyPr/>
        <a:lstStyle/>
        <a:p>
          <a:endParaRPr lang="en-GB"/>
        </a:p>
      </dgm:t>
    </dgm:pt>
    <dgm:pt modelId="{7C5E85DE-01F7-4475-A7D0-EE22AC74AD01}" type="pres">
      <dgm:prSet presAssocID="{DDA485A4-E8BE-4F1D-9262-4385D498D7A0}" presName="linear" presStyleCnt="0">
        <dgm:presLayoutVars>
          <dgm:animLvl val="lvl"/>
          <dgm:resizeHandles val="exact"/>
        </dgm:presLayoutVars>
      </dgm:prSet>
      <dgm:spPr/>
    </dgm:pt>
    <dgm:pt modelId="{E15D19FC-41D0-49CA-A7FD-FEBF57FE05D2}" type="pres">
      <dgm:prSet presAssocID="{1CAB1514-F330-403C-B7F1-1937BD1FF345}" presName="parentText" presStyleLbl="node1" presStyleIdx="0" presStyleCnt="1">
        <dgm:presLayoutVars>
          <dgm:chMax val="0"/>
          <dgm:bulletEnabled val="1"/>
        </dgm:presLayoutVars>
      </dgm:prSet>
      <dgm:spPr/>
    </dgm:pt>
    <dgm:pt modelId="{A0FAC5DE-9A79-4D79-B22E-7F10BB1B0938}" type="pres">
      <dgm:prSet presAssocID="{1CAB1514-F330-403C-B7F1-1937BD1FF345}" presName="childText" presStyleLbl="revTx" presStyleIdx="0" presStyleCnt="1">
        <dgm:presLayoutVars>
          <dgm:bulletEnabled val="1"/>
        </dgm:presLayoutVars>
      </dgm:prSet>
      <dgm:spPr/>
    </dgm:pt>
  </dgm:ptLst>
  <dgm:cxnLst>
    <dgm:cxn modelId="{82669401-5042-4BB1-AF11-70C21D8D0B42}" srcId="{DDA485A4-E8BE-4F1D-9262-4385D498D7A0}" destId="{1CAB1514-F330-403C-B7F1-1937BD1FF345}" srcOrd="0" destOrd="0" parTransId="{9ABA55DE-A643-47B9-A2CF-1613C19D7E6D}" sibTransId="{072B4D20-DCE2-41A1-B61E-78CB96E895A8}"/>
    <dgm:cxn modelId="{581A4B08-9B96-4B9B-B255-C5857527EA8C}" type="presOf" srcId="{1CAB1514-F330-403C-B7F1-1937BD1FF345}" destId="{E15D19FC-41D0-49CA-A7FD-FEBF57FE05D2}" srcOrd="0" destOrd="0" presId="urn:microsoft.com/office/officeart/2005/8/layout/vList2"/>
    <dgm:cxn modelId="{2F37E212-DBF7-4B49-AC3B-C340304251ED}" srcId="{1CAB1514-F330-403C-B7F1-1937BD1FF345}" destId="{4C341FE9-A49E-48A2-913D-02411FDF5526}" srcOrd="1" destOrd="0" parTransId="{2D4DBFB4-D4ED-48E6-B75A-6A36142A4ACD}" sibTransId="{1B71291F-D1C9-4205-8AFF-C831660D6DB9}"/>
    <dgm:cxn modelId="{3E36D0A0-DE16-42FC-BCB0-1207C4548C7D}" type="presOf" srcId="{4C341FE9-A49E-48A2-913D-02411FDF5526}" destId="{A0FAC5DE-9A79-4D79-B22E-7F10BB1B0938}" srcOrd="0" destOrd="1" presId="urn:microsoft.com/office/officeart/2005/8/layout/vList2"/>
    <dgm:cxn modelId="{7A9544BE-45BB-47FF-B85F-DCD043EB595D}" srcId="{1CAB1514-F330-403C-B7F1-1937BD1FF345}" destId="{0C851A6C-541B-4C64-AB78-3EF61C4C33E1}" srcOrd="2" destOrd="0" parTransId="{BE0E945D-71F3-46B2-AD90-5990D0D3B51D}" sibTransId="{FC3A0D30-53AE-40E5-8AC5-C8504BC5E095}"/>
    <dgm:cxn modelId="{D9B2D6BE-E496-42EE-A978-9A6046FF3104}" type="presOf" srcId="{DDA485A4-E8BE-4F1D-9262-4385D498D7A0}" destId="{7C5E85DE-01F7-4475-A7D0-EE22AC74AD01}" srcOrd="0" destOrd="0" presId="urn:microsoft.com/office/officeart/2005/8/layout/vList2"/>
    <dgm:cxn modelId="{76BDB7DA-26E6-4398-A1DB-37BC085B2A93}" type="presOf" srcId="{F44BACB4-008C-4C9B-92BB-76F2F1A0DF5A}" destId="{A0FAC5DE-9A79-4D79-B22E-7F10BB1B0938}" srcOrd="0" destOrd="0" presId="urn:microsoft.com/office/officeart/2005/8/layout/vList2"/>
    <dgm:cxn modelId="{E1948AE4-1F15-4D69-87B8-893916629812}" srcId="{1CAB1514-F330-403C-B7F1-1937BD1FF345}" destId="{F44BACB4-008C-4C9B-92BB-76F2F1A0DF5A}" srcOrd="0" destOrd="0" parTransId="{EB9409F1-46FE-4316-9688-9BC548B0245F}" sibTransId="{DC0679AC-B5A0-460C-A564-DFAF766D3419}"/>
    <dgm:cxn modelId="{B40394F7-3891-45FF-BB2C-2194C14CE117}" type="presOf" srcId="{0C851A6C-541B-4C64-AB78-3EF61C4C33E1}" destId="{A0FAC5DE-9A79-4D79-B22E-7F10BB1B0938}" srcOrd="0" destOrd="2" presId="urn:microsoft.com/office/officeart/2005/8/layout/vList2"/>
    <dgm:cxn modelId="{F0511FB4-7F95-4B58-BD50-29B28AFA3260}" type="presParOf" srcId="{7C5E85DE-01F7-4475-A7D0-EE22AC74AD01}" destId="{E15D19FC-41D0-49CA-A7FD-FEBF57FE05D2}" srcOrd="0" destOrd="0" presId="urn:microsoft.com/office/officeart/2005/8/layout/vList2"/>
    <dgm:cxn modelId="{B472405F-5381-461F-A00E-755BF40274D5}" type="presParOf" srcId="{7C5E85DE-01F7-4475-A7D0-EE22AC74AD01}" destId="{A0FAC5DE-9A79-4D79-B22E-7F10BB1B0938}"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E9CC78-09B6-47AF-B6C7-5416315344DD}"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A56FB2D2-D355-49D9-8AFD-1922678219D8}">
      <dgm:prSet/>
      <dgm:spPr/>
      <dgm:t>
        <a:bodyPr/>
        <a:lstStyle/>
        <a:p>
          <a:r>
            <a:rPr lang="en-GB" b="1" dirty="0">
              <a:solidFill>
                <a:srgbClr val="0070C0"/>
              </a:solidFill>
            </a:rPr>
            <a:t>In this section, learners were able to:</a:t>
          </a:r>
          <a:endParaRPr lang="en-US" b="1" dirty="0">
            <a:solidFill>
              <a:srgbClr val="0070C0"/>
            </a:solidFill>
          </a:endParaRPr>
        </a:p>
      </dgm:t>
    </dgm:pt>
    <dgm:pt modelId="{C277CFAF-BF70-432B-B174-7A64FBE4F16E}" type="parTrans" cxnId="{1F0F3301-D59C-458D-A6A0-37E09E593504}">
      <dgm:prSet/>
      <dgm:spPr/>
      <dgm:t>
        <a:bodyPr/>
        <a:lstStyle/>
        <a:p>
          <a:endParaRPr lang="en-US"/>
        </a:p>
      </dgm:t>
    </dgm:pt>
    <dgm:pt modelId="{0CC09343-9C67-459A-A733-4B0479BC4713}" type="sibTrans" cxnId="{1F0F3301-D59C-458D-A6A0-37E09E593504}">
      <dgm:prSet/>
      <dgm:spPr/>
      <dgm:t>
        <a:bodyPr/>
        <a:lstStyle/>
        <a:p>
          <a:endParaRPr lang="en-US"/>
        </a:p>
      </dgm:t>
    </dgm:pt>
    <dgm:pt modelId="{3C489A02-E20F-4814-80AB-3B99E0BB6351}">
      <dgm:prSet/>
      <dgm:spPr/>
      <dgm:t>
        <a:bodyPr/>
        <a:lstStyle/>
        <a:p>
          <a:r>
            <a:rPr lang="en-GB" dirty="0"/>
            <a:t>Identify Covid 19 National strategies for Healthcare and Covid 19 National strategies for Social Care</a:t>
          </a:r>
          <a:endParaRPr lang="en-US" dirty="0"/>
        </a:p>
      </dgm:t>
    </dgm:pt>
    <dgm:pt modelId="{16FAC04D-5977-441B-8CE4-99CD1565148D}" type="parTrans" cxnId="{322833BC-6CB1-4F6E-9C04-114CD452DF23}">
      <dgm:prSet/>
      <dgm:spPr/>
      <dgm:t>
        <a:bodyPr/>
        <a:lstStyle/>
        <a:p>
          <a:endParaRPr lang="en-US"/>
        </a:p>
      </dgm:t>
    </dgm:pt>
    <dgm:pt modelId="{757AB2BB-F059-4F6B-96F9-3563BF7464E8}" type="sibTrans" cxnId="{322833BC-6CB1-4F6E-9C04-114CD452DF23}">
      <dgm:prSet/>
      <dgm:spPr/>
      <dgm:t>
        <a:bodyPr/>
        <a:lstStyle/>
        <a:p>
          <a:endParaRPr lang="en-US"/>
        </a:p>
      </dgm:t>
    </dgm:pt>
    <dgm:pt modelId="{078C067F-5DCC-4C3D-951D-C15DE24232BD}">
      <dgm:prSet/>
      <dgm:spPr/>
      <dgm:t>
        <a:bodyPr/>
        <a:lstStyle/>
        <a:p>
          <a:r>
            <a:rPr lang="en-GB" dirty="0"/>
            <a:t>Explain the difference between Covid 19 National strategies for Health Care and Covid 19 National strategies for Social Care</a:t>
          </a:r>
          <a:endParaRPr lang="en-US" dirty="0"/>
        </a:p>
      </dgm:t>
    </dgm:pt>
    <dgm:pt modelId="{A8DB01E1-BF61-4151-93EA-9E4D7E6F97DE}" type="parTrans" cxnId="{E917CE18-8E32-4076-B092-13184D310C6A}">
      <dgm:prSet/>
      <dgm:spPr/>
      <dgm:t>
        <a:bodyPr/>
        <a:lstStyle/>
        <a:p>
          <a:endParaRPr lang="en-US"/>
        </a:p>
      </dgm:t>
    </dgm:pt>
    <dgm:pt modelId="{FFDDCC07-C1D0-4F14-A7D9-0F4A7BEB6D97}" type="sibTrans" cxnId="{E917CE18-8E32-4076-B092-13184D310C6A}">
      <dgm:prSet/>
      <dgm:spPr/>
      <dgm:t>
        <a:bodyPr/>
        <a:lstStyle/>
        <a:p>
          <a:endParaRPr lang="en-US"/>
        </a:p>
      </dgm:t>
    </dgm:pt>
    <dgm:pt modelId="{C06419A0-81BD-407F-969E-A830C17B5B4E}" type="pres">
      <dgm:prSet presAssocID="{9FE9CC78-09B6-47AF-B6C7-5416315344DD}" presName="root" presStyleCnt="0">
        <dgm:presLayoutVars>
          <dgm:dir/>
          <dgm:resizeHandles val="exact"/>
        </dgm:presLayoutVars>
      </dgm:prSet>
      <dgm:spPr/>
    </dgm:pt>
    <dgm:pt modelId="{97104F10-11E7-4599-8AB0-1184BE250A33}" type="pres">
      <dgm:prSet presAssocID="{A56FB2D2-D355-49D9-8AFD-1922678219D8}" presName="compNode" presStyleCnt="0"/>
      <dgm:spPr/>
    </dgm:pt>
    <dgm:pt modelId="{90C67B5A-F919-4909-8600-A7B522202C17}" type="pres">
      <dgm:prSet presAssocID="{A56FB2D2-D355-49D9-8AFD-1922678219D8}" presName="bgRect" presStyleLbl="bgShp" presStyleIdx="0" presStyleCnt="3"/>
      <dgm:spPr/>
    </dgm:pt>
    <dgm:pt modelId="{88D74084-A94A-4CC2-904A-A029F8D63C4F}" type="pres">
      <dgm:prSet presAssocID="{A56FB2D2-D355-49D9-8AFD-1922678219D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 Love Face with Solid Fill"/>
        </a:ext>
      </dgm:extLst>
    </dgm:pt>
    <dgm:pt modelId="{9CCFB87E-258B-48B6-A43B-5F1D787ABE0D}" type="pres">
      <dgm:prSet presAssocID="{A56FB2D2-D355-49D9-8AFD-1922678219D8}" presName="spaceRect" presStyleCnt="0"/>
      <dgm:spPr/>
    </dgm:pt>
    <dgm:pt modelId="{83660730-6508-449F-9D2F-5CAFE4D104D9}" type="pres">
      <dgm:prSet presAssocID="{A56FB2D2-D355-49D9-8AFD-1922678219D8}" presName="parTx" presStyleLbl="revTx" presStyleIdx="0" presStyleCnt="3">
        <dgm:presLayoutVars>
          <dgm:chMax val="0"/>
          <dgm:chPref val="0"/>
        </dgm:presLayoutVars>
      </dgm:prSet>
      <dgm:spPr/>
    </dgm:pt>
    <dgm:pt modelId="{171C8BD8-F197-4E97-8938-93636BA1C50E}" type="pres">
      <dgm:prSet presAssocID="{0CC09343-9C67-459A-A733-4B0479BC4713}" presName="sibTrans" presStyleCnt="0"/>
      <dgm:spPr/>
    </dgm:pt>
    <dgm:pt modelId="{3D49F45E-AEF3-419F-82CB-A1A3CA215246}" type="pres">
      <dgm:prSet presAssocID="{3C489A02-E20F-4814-80AB-3B99E0BB6351}" presName="compNode" presStyleCnt="0"/>
      <dgm:spPr/>
    </dgm:pt>
    <dgm:pt modelId="{C4AAFEED-90F5-4E25-A966-8579E6B13F98}" type="pres">
      <dgm:prSet presAssocID="{3C489A02-E20F-4814-80AB-3B99E0BB6351}" presName="bgRect" presStyleLbl="bgShp" presStyleIdx="1" presStyleCnt="3"/>
      <dgm:spPr/>
    </dgm:pt>
    <dgm:pt modelId="{896123B0-8305-45AD-9026-233607D91469}" type="pres">
      <dgm:prSet presAssocID="{3C489A02-E20F-4814-80AB-3B99E0BB635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95CF5E67-1FE9-44B5-AE6A-B4902FAF0AA0}" type="pres">
      <dgm:prSet presAssocID="{3C489A02-E20F-4814-80AB-3B99E0BB6351}" presName="spaceRect" presStyleCnt="0"/>
      <dgm:spPr/>
    </dgm:pt>
    <dgm:pt modelId="{4E421A27-8C26-4721-AF42-D15F8F70F4F9}" type="pres">
      <dgm:prSet presAssocID="{3C489A02-E20F-4814-80AB-3B99E0BB6351}" presName="parTx" presStyleLbl="revTx" presStyleIdx="1" presStyleCnt="3">
        <dgm:presLayoutVars>
          <dgm:chMax val="0"/>
          <dgm:chPref val="0"/>
        </dgm:presLayoutVars>
      </dgm:prSet>
      <dgm:spPr/>
    </dgm:pt>
    <dgm:pt modelId="{308AE650-786A-4CCA-AE88-4CE477B85C00}" type="pres">
      <dgm:prSet presAssocID="{757AB2BB-F059-4F6B-96F9-3563BF7464E8}" presName="sibTrans" presStyleCnt="0"/>
      <dgm:spPr/>
    </dgm:pt>
    <dgm:pt modelId="{F09B4C2A-7D30-416F-9E28-AD4B01F52E09}" type="pres">
      <dgm:prSet presAssocID="{078C067F-5DCC-4C3D-951D-C15DE24232BD}" presName="compNode" presStyleCnt="0"/>
      <dgm:spPr/>
    </dgm:pt>
    <dgm:pt modelId="{98BE9140-1614-4739-B858-22244401D310}" type="pres">
      <dgm:prSet presAssocID="{078C067F-5DCC-4C3D-951D-C15DE24232BD}" presName="bgRect" presStyleLbl="bgShp" presStyleIdx="2" presStyleCnt="3"/>
      <dgm:spPr/>
    </dgm:pt>
    <dgm:pt modelId="{DDCB4BDD-9FD5-49FE-B606-5AD44616392A}" type="pres">
      <dgm:prSet presAssocID="{078C067F-5DCC-4C3D-951D-C15DE24232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BEE7E12A-24BD-46A4-9B57-D64A02F34B30}" type="pres">
      <dgm:prSet presAssocID="{078C067F-5DCC-4C3D-951D-C15DE24232BD}" presName="spaceRect" presStyleCnt="0"/>
      <dgm:spPr/>
    </dgm:pt>
    <dgm:pt modelId="{48217635-4188-41E9-A2C8-041524142A7B}" type="pres">
      <dgm:prSet presAssocID="{078C067F-5DCC-4C3D-951D-C15DE24232BD}" presName="parTx" presStyleLbl="revTx" presStyleIdx="2" presStyleCnt="3">
        <dgm:presLayoutVars>
          <dgm:chMax val="0"/>
          <dgm:chPref val="0"/>
        </dgm:presLayoutVars>
      </dgm:prSet>
      <dgm:spPr/>
    </dgm:pt>
  </dgm:ptLst>
  <dgm:cxnLst>
    <dgm:cxn modelId="{1F0F3301-D59C-458D-A6A0-37E09E593504}" srcId="{9FE9CC78-09B6-47AF-B6C7-5416315344DD}" destId="{A56FB2D2-D355-49D9-8AFD-1922678219D8}" srcOrd="0" destOrd="0" parTransId="{C277CFAF-BF70-432B-B174-7A64FBE4F16E}" sibTransId="{0CC09343-9C67-459A-A733-4B0479BC4713}"/>
    <dgm:cxn modelId="{E917CE18-8E32-4076-B092-13184D310C6A}" srcId="{9FE9CC78-09B6-47AF-B6C7-5416315344DD}" destId="{078C067F-5DCC-4C3D-951D-C15DE24232BD}" srcOrd="2" destOrd="0" parTransId="{A8DB01E1-BF61-4151-93EA-9E4D7E6F97DE}" sibTransId="{FFDDCC07-C1D0-4F14-A7D9-0F4A7BEB6D97}"/>
    <dgm:cxn modelId="{328D1241-AC4B-492B-BC64-6146EB624456}" type="presOf" srcId="{3C489A02-E20F-4814-80AB-3B99E0BB6351}" destId="{4E421A27-8C26-4721-AF42-D15F8F70F4F9}" srcOrd="0" destOrd="0" presId="urn:microsoft.com/office/officeart/2018/2/layout/IconVerticalSolidList"/>
    <dgm:cxn modelId="{D333D1B5-6A97-4A63-B589-CFA9B023C12B}" type="presOf" srcId="{A56FB2D2-D355-49D9-8AFD-1922678219D8}" destId="{83660730-6508-449F-9D2F-5CAFE4D104D9}" srcOrd="0" destOrd="0" presId="urn:microsoft.com/office/officeart/2018/2/layout/IconVerticalSolidList"/>
    <dgm:cxn modelId="{322833BC-6CB1-4F6E-9C04-114CD452DF23}" srcId="{9FE9CC78-09B6-47AF-B6C7-5416315344DD}" destId="{3C489A02-E20F-4814-80AB-3B99E0BB6351}" srcOrd="1" destOrd="0" parTransId="{16FAC04D-5977-441B-8CE4-99CD1565148D}" sibTransId="{757AB2BB-F059-4F6B-96F9-3563BF7464E8}"/>
    <dgm:cxn modelId="{D0465CD3-FC6D-4CE0-A5AF-54FEA5B9899D}" type="presOf" srcId="{078C067F-5DCC-4C3D-951D-C15DE24232BD}" destId="{48217635-4188-41E9-A2C8-041524142A7B}" srcOrd="0" destOrd="0" presId="urn:microsoft.com/office/officeart/2018/2/layout/IconVerticalSolidList"/>
    <dgm:cxn modelId="{FB4AC0FC-8200-43FB-9A45-472CCF7E92FC}" type="presOf" srcId="{9FE9CC78-09B6-47AF-B6C7-5416315344DD}" destId="{C06419A0-81BD-407F-969E-A830C17B5B4E}" srcOrd="0" destOrd="0" presId="urn:microsoft.com/office/officeart/2018/2/layout/IconVerticalSolidList"/>
    <dgm:cxn modelId="{60ED0D11-4E81-4B5B-B7CD-3405EC6CA65A}" type="presParOf" srcId="{C06419A0-81BD-407F-969E-A830C17B5B4E}" destId="{97104F10-11E7-4599-8AB0-1184BE250A33}" srcOrd="0" destOrd="0" presId="urn:microsoft.com/office/officeart/2018/2/layout/IconVerticalSolidList"/>
    <dgm:cxn modelId="{484897E0-C821-4693-A1A8-F07AA26D4088}" type="presParOf" srcId="{97104F10-11E7-4599-8AB0-1184BE250A33}" destId="{90C67B5A-F919-4909-8600-A7B522202C17}" srcOrd="0" destOrd="0" presId="urn:microsoft.com/office/officeart/2018/2/layout/IconVerticalSolidList"/>
    <dgm:cxn modelId="{9ED13E94-6327-486B-91CE-17EEE236C45E}" type="presParOf" srcId="{97104F10-11E7-4599-8AB0-1184BE250A33}" destId="{88D74084-A94A-4CC2-904A-A029F8D63C4F}" srcOrd="1" destOrd="0" presId="urn:microsoft.com/office/officeart/2018/2/layout/IconVerticalSolidList"/>
    <dgm:cxn modelId="{225D7818-2600-4734-B20D-C305CA296ED2}" type="presParOf" srcId="{97104F10-11E7-4599-8AB0-1184BE250A33}" destId="{9CCFB87E-258B-48B6-A43B-5F1D787ABE0D}" srcOrd="2" destOrd="0" presId="urn:microsoft.com/office/officeart/2018/2/layout/IconVerticalSolidList"/>
    <dgm:cxn modelId="{3E0DE1FE-F1B3-41AE-B2E8-EB94157BDD6A}" type="presParOf" srcId="{97104F10-11E7-4599-8AB0-1184BE250A33}" destId="{83660730-6508-449F-9D2F-5CAFE4D104D9}" srcOrd="3" destOrd="0" presId="urn:microsoft.com/office/officeart/2018/2/layout/IconVerticalSolidList"/>
    <dgm:cxn modelId="{F214DA3D-952E-4CC0-B9F7-A5B1D61588E9}" type="presParOf" srcId="{C06419A0-81BD-407F-969E-A830C17B5B4E}" destId="{171C8BD8-F197-4E97-8938-93636BA1C50E}" srcOrd="1" destOrd="0" presId="urn:microsoft.com/office/officeart/2018/2/layout/IconVerticalSolidList"/>
    <dgm:cxn modelId="{EEC81676-2AE3-44DC-AC9D-F996F7071696}" type="presParOf" srcId="{C06419A0-81BD-407F-969E-A830C17B5B4E}" destId="{3D49F45E-AEF3-419F-82CB-A1A3CA215246}" srcOrd="2" destOrd="0" presId="urn:microsoft.com/office/officeart/2018/2/layout/IconVerticalSolidList"/>
    <dgm:cxn modelId="{53C07707-AC34-4097-A5AC-727363BAC6A2}" type="presParOf" srcId="{3D49F45E-AEF3-419F-82CB-A1A3CA215246}" destId="{C4AAFEED-90F5-4E25-A966-8579E6B13F98}" srcOrd="0" destOrd="0" presId="urn:microsoft.com/office/officeart/2018/2/layout/IconVerticalSolidList"/>
    <dgm:cxn modelId="{06C6293C-9EBF-4845-AA4D-B95FD19D510B}" type="presParOf" srcId="{3D49F45E-AEF3-419F-82CB-A1A3CA215246}" destId="{896123B0-8305-45AD-9026-233607D91469}" srcOrd="1" destOrd="0" presId="urn:microsoft.com/office/officeart/2018/2/layout/IconVerticalSolidList"/>
    <dgm:cxn modelId="{A98648B3-1FBD-48B9-B08C-70C584037ACC}" type="presParOf" srcId="{3D49F45E-AEF3-419F-82CB-A1A3CA215246}" destId="{95CF5E67-1FE9-44B5-AE6A-B4902FAF0AA0}" srcOrd="2" destOrd="0" presId="urn:microsoft.com/office/officeart/2018/2/layout/IconVerticalSolidList"/>
    <dgm:cxn modelId="{4BA3D416-22AA-42F3-A55E-25B1BC0A7AC3}" type="presParOf" srcId="{3D49F45E-AEF3-419F-82CB-A1A3CA215246}" destId="{4E421A27-8C26-4721-AF42-D15F8F70F4F9}" srcOrd="3" destOrd="0" presId="urn:microsoft.com/office/officeart/2018/2/layout/IconVerticalSolidList"/>
    <dgm:cxn modelId="{49CCABFA-AA00-42EF-80C5-A86B0DA9D1A2}" type="presParOf" srcId="{C06419A0-81BD-407F-969E-A830C17B5B4E}" destId="{308AE650-786A-4CCA-AE88-4CE477B85C00}" srcOrd="3" destOrd="0" presId="urn:microsoft.com/office/officeart/2018/2/layout/IconVerticalSolidList"/>
    <dgm:cxn modelId="{FBEA8641-B62D-49D2-886A-3A1D04E3B790}" type="presParOf" srcId="{C06419A0-81BD-407F-969E-A830C17B5B4E}" destId="{F09B4C2A-7D30-416F-9E28-AD4B01F52E09}" srcOrd="4" destOrd="0" presId="urn:microsoft.com/office/officeart/2018/2/layout/IconVerticalSolidList"/>
    <dgm:cxn modelId="{FA761960-7853-490A-ADE3-5B2F76B020BC}" type="presParOf" srcId="{F09B4C2A-7D30-416F-9E28-AD4B01F52E09}" destId="{98BE9140-1614-4739-B858-22244401D310}" srcOrd="0" destOrd="0" presId="urn:microsoft.com/office/officeart/2018/2/layout/IconVerticalSolidList"/>
    <dgm:cxn modelId="{B5C086DE-AD17-4E8E-8920-394FAC0426C7}" type="presParOf" srcId="{F09B4C2A-7D30-416F-9E28-AD4B01F52E09}" destId="{DDCB4BDD-9FD5-49FE-B606-5AD44616392A}" srcOrd="1" destOrd="0" presId="urn:microsoft.com/office/officeart/2018/2/layout/IconVerticalSolidList"/>
    <dgm:cxn modelId="{16C63289-A565-42F0-927A-DC0FB72622E5}" type="presParOf" srcId="{F09B4C2A-7D30-416F-9E28-AD4B01F52E09}" destId="{BEE7E12A-24BD-46A4-9B57-D64A02F34B30}" srcOrd="2" destOrd="0" presId="urn:microsoft.com/office/officeart/2018/2/layout/IconVerticalSolidList"/>
    <dgm:cxn modelId="{DA5A2202-605D-4B92-9EF3-F9C613F4B794}" type="presParOf" srcId="{F09B4C2A-7D30-416F-9E28-AD4B01F52E09}" destId="{48217635-4188-41E9-A2C8-041524142A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1D8B2-E319-46E1-95FD-7C7A735F11EC}">
      <dsp:nvSpPr>
        <dsp:cNvPr id="0" name=""/>
        <dsp:cNvSpPr/>
      </dsp:nvSpPr>
      <dsp:spPr>
        <a:xfrm>
          <a:off x="0" y="690"/>
          <a:ext cx="112967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ED8E4D-D7B3-4CD1-AA48-43F8889F0D6B}">
      <dsp:nvSpPr>
        <dsp:cNvPr id="0" name=""/>
        <dsp:cNvSpPr/>
      </dsp:nvSpPr>
      <dsp:spPr>
        <a:xfrm>
          <a:off x="0" y="690"/>
          <a:ext cx="11296742" cy="808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i="1" kern="1200" dirty="0">
              <a:solidFill>
                <a:schemeClr val="bg1"/>
              </a:solidFill>
              <a:highlight>
                <a:srgbClr val="008080"/>
              </a:highlight>
            </a:rPr>
            <a:t>Aim:</a:t>
          </a:r>
          <a:endParaRPr lang="en-US" sz="2800" i="1" kern="1200" dirty="0">
            <a:solidFill>
              <a:schemeClr val="bg1"/>
            </a:solidFill>
            <a:highlight>
              <a:srgbClr val="008080"/>
            </a:highlight>
          </a:endParaRPr>
        </a:p>
      </dsp:txBody>
      <dsp:txXfrm>
        <a:off x="0" y="690"/>
        <a:ext cx="11296742" cy="808079"/>
      </dsp:txXfrm>
    </dsp:sp>
    <dsp:sp modelId="{B1D9DDB4-B3C4-4B0C-8228-22E08CD2F4C3}">
      <dsp:nvSpPr>
        <dsp:cNvPr id="0" name=""/>
        <dsp:cNvSpPr/>
      </dsp:nvSpPr>
      <dsp:spPr>
        <a:xfrm>
          <a:off x="0" y="808770"/>
          <a:ext cx="112967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D862D5-D5CE-4E62-892E-4A4F739BF4E7}">
      <dsp:nvSpPr>
        <dsp:cNvPr id="0" name=""/>
        <dsp:cNvSpPr/>
      </dsp:nvSpPr>
      <dsp:spPr>
        <a:xfrm>
          <a:off x="0" y="808770"/>
          <a:ext cx="11296742" cy="808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b="1" kern="1200" dirty="0"/>
            <a:t>Analyse the nature of the Health and Social Care sector or industry in its wider context and specific environment </a:t>
          </a:r>
          <a:endParaRPr lang="en-US" sz="2200" kern="1200" dirty="0"/>
        </a:p>
      </dsp:txBody>
      <dsp:txXfrm>
        <a:off x="0" y="808770"/>
        <a:ext cx="11296742" cy="808079"/>
      </dsp:txXfrm>
    </dsp:sp>
    <dsp:sp modelId="{E9471695-864F-4F2F-B976-8A774A10AD10}">
      <dsp:nvSpPr>
        <dsp:cNvPr id="0" name=""/>
        <dsp:cNvSpPr/>
      </dsp:nvSpPr>
      <dsp:spPr>
        <a:xfrm>
          <a:off x="0" y="1616850"/>
          <a:ext cx="112967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37CD09-A517-4A6C-96F1-C7233C819D00}">
      <dsp:nvSpPr>
        <dsp:cNvPr id="0" name=""/>
        <dsp:cNvSpPr/>
      </dsp:nvSpPr>
      <dsp:spPr>
        <a:xfrm>
          <a:off x="0" y="1616850"/>
          <a:ext cx="11296742" cy="808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i="1" kern="1200" dirty="0">
              <a:solidFill>
                <a:schemeClr val="bg1"/>
              </a:solidFill>
              <a:highlight>
                <a:srgbClr val="008080"/>
              </a:highlight>
            </a:rPr>
            <a:t>Today’s Learning Outcomes</a:t>
          </a:r>
          <a:r>
            <a:rPr lang="en-GB" sz="2100" b="1" kern="1200" dirty="0"/>
            <a:t>:</a:t>
          </a:r>
          <a:endParaRPr lang="en-US" sz="2100" kern="1200" dirty="0"/>
        </a:p>
      </dsp:txBody>
      <dsp:txXfrm>
        <a:off x="0" y="1616850"/>
        <a:ext cx="11296742" cy="808079"/>
      </dsp:txXfrm>
    </dsp:sp>
    <dsp:sp modelId="{91B01267-F986-439C-8E7A-2AF773901A42}">
      <dsp:nvSpPr>
        <dsp:cNvPr id="0" name=""/>
        <dsp:cNvSpPr/>
      </dsp:nvSpPr>
      <dsp:spPr>
        <a:xfrm>
          <a:off x="0" y="2424930"/>
          <a:ext cx="112967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7E5A3E-509E-454B-9632-87E1FF5DDFBB}">
      <dsp:nvSpPr>
        <dsp:cNvPr id="0" name=""/>
        <dsp:cNvSpPr/>
      </dsp:nvSpPr>
      <dsp:spPr>
        <a:xfrm>
          <a:off x="0" y="2424930"/>
          <a:ext cx="11296742" cy="808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t>At the end of the class, the students will be able to ;</a:t>
          </a:r>
          <a:endParaRPr lang="en-US" sz="2200" kern="1200"/>
        </a:p>
      </dsp:txBody>
      <dsp:txXfrm>
        <a:off x="0" y="2424930"/>
        <a:ext cx="11296742" cy="808079"/>
      </dsp:txXfrm>
    </dsp:sp>
    <dsp:sp modelId="{16484954-C23F-4AF2-9D95-D2B1D0635637}">
      <dsp:nvSpPr>
        <dsp:cNvPr id="0" name=""/>
        <dsp:cNvSpPr/>
      </dsp:nvSpPr>
      <dsp:spPr>
        <a:xfrm>
          <a:off x="0" y="3233009"/>
          <a:ext cx="112967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CDFA7-4BF4-42F4-B665-EF20BFCDC397}">
      <dsp:nvSpPr>
        <dsp:cNvPr id="0" name=""/>
        <dsp:cNvSpPr/>
      </dsp:nvSpPr>
      <dsp:spPr>
        <a:xfrm>
          <a:off x="0" y="3233009"/>
          <a:ext cx="11296742" cy="808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dirty="0">
              <a:latin typeface="Tw Cen MT" panose="020B0602020104020603" pitchFamily="34" charset="0"/>
            </a:rPr>
            <a:t>1</a:t>
          </a:r>
          <a:r>
            <a:rPr lang="en-GB" sz="2200" kern="1200" dirty="0"/>
            <a:t>-Identify the big issues in Health and Social Care before Covid 19</a:t>
          </a:r>
          <a:endParaRPr lang="en-US" sz="2200" kern="1200" dirty="0"/>
        </a:p>
      </dsp:txBody>
      <dsp:txXfrm>
        <a:off x="0" y="3233009"/>
        <a:ext cx="11296742" cy="808079"/>
      </dsp:txXfrm>
    </dsp:sp>
    <dsp:sp modelId="{6999F6E4-BEF0-488C-8AB2-8B9B3CA237BC}">
      <dsp:nvSpPr>
        <dsp:cNvPr id="0" name=""/>
        <dsp:cNvSpPr/>
      </dsp:nvSpPr>
      <dsp:spPr>
        <a:xfrm>
          <a:off x="0" y="4041089"/>
          <a:ext cx="112967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93BF2-D103-426F-BC50-A53DE9B6E451}">
      <dsp:nvSpPr>
        <dsp:cNvPr id="0" name=""/>
        <dsp:cNvSpPr/>
      </dsp:nvSpPr>
      <dsp:spPr>
        <a:xfrm>
          <a:off x="0" y="4041089"/>
          <a:ext cx="11296742" cy="808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2- </a:t>
          </a:r>
          <a:r>
            <a:rPr lang="en-GB" sz="2200" kern="1200" dirty="0">
              <a:solidFill>
                <a:schemeClr val="tx1">
                  <a:alpha val="80000"/>
                </a:schemeClr>
              </a:solidFill>
              <a:latin typeface="Tw Cen MT" panose="020B0602020104020603" pitchFamily="34" charset="0"/>
              <a:cs typeface="Arial" panose="020B0604020202020204" pitchFamily="34" charset="0"/>
            </a:rPr>
            <a:t>H</a:t>
          </a:r>
          <a:r>
            <a:rPr lang="en-GB" sz="2200" b="0" i="0" kern="1200" dirty="0">
              <a:solidFill>
                <a:schemeClr val="tx1">
                  <a:alpha val="80000"/>
                </a:schemeClr>
              </a:solidFill>
              <a:effectLst/>
              <a:latin typeface="Tw Cen MT" panose="020B0602020104020603" pitchFamily="34" charset="0"/>
              <a:cs typeface="Arial" panose="020B0604020202020204" pitchFamily="34" charset="0"/>
            </a:rPr>
            <a:t>ighlight the negative impact of covid 19 on the UK health and social care sector</a:t>
          </a:r>
          <a:endParaRPr lang="en-US" sz="2200" kern="1200" dirty="0"/>
        </a:p>
      </dsp:txBody>
      <dsp:txXfrm>
        <a:off x="0" y="4041089"/>
        <a:ext cx="11296742" cy="808079"/>
      </dsp:txXfrm>
    </dsp:sp>
    <dsp:sp modelId="{6B925973-237E-4803-AF3A-2BF79D24BCF6}">
      <dsp:nvSpPr>
        <dsp:cNvPr id="0" name=""/>
        <dsp:cNvSpPr/>
      </dsp:nvSpPr>
      <dsp:spPr>
        <a:xfrm>
          <a:off x="0" y="4849169"/>
          <a:ext cx="112967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64182-E833-4DDC-99B5-76C9087CDB8D}">
      <dsp:nvSpPr>
        <dsp:cNvPr id="0" name=""/>
        <dsp:cNvSpPr/>
      </dsp:nvSpPr>
      <dsp:spPr>
        <a:xfrm>
          <a:off x="0" y="4849169"/>
          <a:ext cx="11296742" cy="808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endParaRPr lang="en-GB" sz="2200" kern="1200" dirty="0"/>
        </a:p>
      </dsp:txBody>
      <dsp:txXfrm>
        <a:off x="0" y="4849169"/>
        <a:ext cx="11296742" cy="8080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5D19FC-41D0-49CA-A7FD-FEBF57FE05D2}">
      <dsp:nvSpPr>
        <dsp:cNvPr id="0" name=""/>
        <dsp:cNvSpPr/>
      </dsp:nvSpPr>
      <dsp:spPr>
        <a:xfrm>
          <a:off x="0" y="177638"/>
          <a:ext cx="6842935" cy="98338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GB" sz="4100" kern="1200" dirty="0"/>
            <a:t>Individual activity</a:t>
          </a:r>
          <a:endParaRPr lang="en-US" sz="4100" kern="1200" dirty="0"/>
        </a:p>
      </dsp:txBody>
      <dsp:txXfrm>
        <a:off x="48005" y="225643"/>
        <a:ext cx="6746925" cy="887374"/>
      </dsp:txXfrm>
    </dsp:sp>
    <dsp:sp modelId="{A0FAC5DE-9A79-4D79-B22E-7F10BB1B0938}">
      <dsp:nvSpPr>
        <dsp:cNvPr id="0" name=""/>
        <dsp:cNvSpPr/>
      </dsp:nvSpPr>
      <dsp:spPr>
        <a:xfrm>
          <a:off x="0" y="1161023"/>
          <a:ext cx="6842935" cy="3055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263"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GB" sz="3200" kern="1200" dirty="0"/>
            <a:t>How does covid 19 impact on the UK health and social care system??....</a:t>
          </a:r>
          <a:endParaRPr lang="en-US" sz="3200" kern="1200" dirty="0"/>
        </a:p>
        <a:p>
          <a:pPr marL="285750" lvl="1" indent="-285750" algn="l" defTabSz="1422400">
            <a:lnSpc>
              <a:spcPct val="90000"/>
            </a:lnSpc>
            <a:spcBef>
              <a:spcPct val="0"/>
            </a:spcBef>
            <a:spcAft>
              <a:spcPct val="20000"/>
            </a:spcAft>
            <a:buChar char="•"/>
          </a:pPr>
          <a:r>
            <a:rPr lang="en-GB" sz="3200" kern="1200" dirty="0"/>
            <a:t>Let's talk about it …..</a:t>
          </a:r>
          <a:endParaRPr lang="en-US" sz="3200" kern="1200" dirty="0"/>
        </a:p>
        <a:p>
          <a:pPr marL="285750" lvl="1" indent="-285750" algn="l" defTabSz="1422400">
            <a:lnSpc>
              <a:spcPct val="90000"/>
            </a:lnSpc>
            <a:spcBef>
              <a:spcPct val="0"/>
            </a:spcBef>
            <a:spcAft>
              <a:spcPct val="20000"/>
            </a:spcAft>
            <a:buChar char="•"/>
          </a:pPr>
          <a:r>
            <a:rPr lang="en-US" altLang="en-US" sz="3200" b="1" kern="1200"/>
            <a:t>Students to individually make their own contributions to the discussion</a:t>
          </a:r>
          <a:endParaRPr lang="en-US" altLang="en-US" sz="3200" kern="1200"/>
        </a:p>
      </dsp:txBody>
      <dsp:txXfrm>
        <a:off x="0" y="1161023"/>
        <a:ext cx="6842935" cy="30553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C67B5A-F919-4909-8600-A7B522202C17}">
      <dsp:nvSpPr>
        <dsp:cNvPr id="0" name=""/>
        <dsp:cNvSpPr/>
      </dsp:nvSpPr>
      <dsp:spPr>
        <a:xfrm>
          <a:off x="0" y="718"/>
          <a:ext cx="7255174"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8D74084-A94A-4CC2-904A-A029F8D63C4F}">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3660730-6508-449F-9D2F-5CAFE4D104D9}">
      <dsp:nvSpPr>
        <dsp:cNvPr id="0" name=""/>
        <dsp:cNvSpPr/>
      </dsp:nvSpPr>
      <dsp:spPr>
        <a:xfrm>
          <a:off x="1941716" y="718"/>
          <a:ext cx="531345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22350">
            <a:lnSpc>
              <a:spcPct val="90000"/>
            </a:lnSpc>
            <a:spcBef>
              <a:spcPct val="0"/>
            </a:spcBef>
            <a:spcAft>
              <a:spcPct val="35000"/>
            </a:spcAft>
            <a:buNone/>
          </a:pPr>
          <a:r>
            <a:rPr lang="en-GB" sz="2300" b="1" kern="1200" dirty="0">
              <a:solidFill>
                <a:srgbClr val="0070C0"/>
              </a:solidFill>
            </a:rPr>
            <a:t>In this section, learners were able to:</a:t>
          </a:r>
          <a:endParaRPr lang="en-US" sz="2300" b="1" kern="1200" dirty="0">
            <a:solidFill>
              <a:srgbClr val="0070C0"/>
            </a:solidFill>
          </a:endParaRPr>
        </a:p>
      </dsp:txBody>
      <dsp:txXfrm>
        <a:off x="1941716" y="718"/>
        <a:ext cx="5313457" cy="1681139"/>
      </dsp:txXfrm>
    </dsp:sp>
    <dsp:sp modelId="{C4AAFEED-90F5-4E25-A966-8579E6B13F98}">
      <dsp:nvSpPr>
        <dsp:cNvPr id="0" name=""/>
        <dsp:cNvSpPr/>
      </dsp:nvSpPr>
      <dsp:spPr>
        <a:xfrm>
          <a:off x="0" y="2102143"/>
          <a:ext cx="7255174"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96123B0-8305-45AD-9026-233607D91469}">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421A27-8C26-4721-AF42-D15F8F70F4F9}">
      <dsp:nvSpPr>
        <dsp:cNvPr id="0" name=""/>
        <dsp:cNvSpPr/>
      </dsp:nvSpPr>
      <dsp:spPr>
        <a:xfrm>
          <a:off x="1941716" y="2102143"/>
          <a:ext cx="531345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22350">
            <a:lnSpc>
              <a:spcPct val="90000"/>
            </a:lnSpc>
            <a:spcBef>
              <a:spcPct val="0"/>
            </a:spcBef>
            <a:spcAft>
              <a:spcPct val="35000"/>
            </a:spcAft>
            <a:buNone/>
          </a:pPr>
          <a:r>
            <a:rPr lang="en-GB" sz="2300" kern="1200" dirty="0"/>
            <a:t>Identify Covid 19 National strategies for Healthcare and Covid 19 National strategies for Social Care</a:t>
          </a:r>
          <a:endParaRPr lang="en-US" sz="2300" kern="1200" dirty="0"/>
        </a:p>
      </dsp:txBody>
      <dsp:txXfrm>
        <a:off x="1941716" y="2102143"/>
        <a:ext cx="5313457" cy="1681139"/>
      </dsp:txXfrm>
    </dsp:sp>
    <dsp:sp modelId="{98BE9140-1614-4739-B858-22244401D310}">
      <dsp:nvSpPr>
        <dsp:cNvPr id="0" name=""/>
        <dsp:cNvSpPr/>
      </dsp:nvSpPr>
      <dsp:spPr>
        <a:xfrm>
          <a:off x="0" y="4203567"/>
          <a:ext cx="7255174"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DCB4BDD-9FD5-49FE-B606-5AD44616392A}">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8217635-4188-41E9-A2C8-041524142A7B}">
      <dsp:nvSpPr>
        <dsp:cNvPr id="0" name=""/>
        <dsp:cNvSpPr/>
      </dsp:nvSpPr>
      <dsp:spPr>
        <a:xfrm>
          <a:off x="1941716" y="4203567"/>
          <a:ext cx="531345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22350">
            <a:lnSpc>
              <a:spcPct val="90000"/>
            </a:lnSpc>
            <a:spcBef>
              <a:spcPct val="0"/>
            </a:spcBef>
            <a:spcAft>
              <a:spcPct val="35000"/>
            </a:spcAft>
            <a:buNone/>
          </a:pPr>
          <a:r>
            <a:rPr lang="en-GB" sz="2300" kern="1200" dirty="0"/>
            <a:t>Explain the difference between Covid 19 National strategies for Health Care and Covid 19 National strategies for Social Care</a:t>
          </a:r>
          <a:endParaRPr lang="en-US" sz="2300" kern="1200" dirty="0"/>
        </a:p>
      </dsp:txBody>
      <dsp:txXfrm>
        <a:off x="1941716" y="4203567"/>
        <a:ext cx="5313457" cy="168113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71C72-DAA2-495C-8627-4139BBD974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6CB4AD8-18F3-4C2C-BA4C-A5859BC199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496B1BD-CA35-4299-AF2D-AF505BA84F2A}"/>
              </a:ext>
            </a:extLst>
          </p:cNvPr>
          <p:cNvSpPr>
            <a:spLocks noGrp="1"/>
          </p:cNvSpPr>
          <p:nvPr>
            <p:ph type="dt" sz="half" idx="10"/>
          </p:nvPr>
        </p:nvSpPr>
        <p:spPr/>
        <p:txBody>
          <a:bodyPr/>
          <a:lstStyle/>
          <a:p>
            <a:fld id="{0BF03524-3981-4CF2-B3DF-B6C0CE14FE6C}" type="datetimeFigureOut">
              <a:rPr lang="en-GB" smtClean="0"/>
              <a:t>10/06/2021</a:t>
            </a:fld>
            <a:endParaRPr lang="en-GB"/>
          </a:p>
        </p:txBody>
      </p:sp>
      <p:sp>
        <p:nvSpPr>
          <p:cNvPr id="5" name="Footer Placeholder 4">
            <a:extLst>
              <a:ext uri="{FF2B5EF4-FFF2-40B4-BE49-F238E27FC236}">
                <a16:creationId xmlns:a16="http://schemas.microsoft.com/office/drawing/2014/main" id="{E21ABD81-C0AB-48E3-A32E-D780E741918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E5EFE8-8CAC-4E78-ADAA-C975AB2214F7}"/>
              </a:ext>
            </a:extLst>
          </p:cNvPr>
          <p:cNvSpPr>
            <a:spLocks noGrp="1"/>
          </p:cNvSpPr>
          <p:nvPr>
            <p:ph type="sldNum" sz="quarter" idx="12"/>
          </p:nvPr>
        </p:nvSpPr>
        <p:spPr/>
        <p:txBody>
          <a:bodyPr/>
          <a:lstStyle/>
          <a:p>
            <a:fld id="{73293FD3-694B-4AA3-AC7B-C37B473C39C4}" type="slidenum">
              <a:rPr lang="en-GB" smtClean="0"/>
              <a:t>‹#›</a:t>
            </a:fld>
            <a:endParaRPr lang="en-GB"/>
          </a:p>
        </p:txBody>
      </p:sp>
    </p:spTree>
    <p:extLst>
      <p:ext uri="{BB962C8B-B14F-4D97-AF65-F5344CB8AC3E}">
        <p14:creationId xmlns:p14="http://schemas.microsoft.com/office/powerpoint/2010/main" val="1357195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FC74-4E7B-4F1E-9047-8AD951498CA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C1F75D6-34F6-4BCE-B923-685D99E492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71F142-3227-4D0B-B6A6-81B6BE33353A}"/>
              </a:ext>
            </a:extLst>
          </p:cNvPr>
          <p:cNvSpPr>
            <a:spLocks noGrp="1"/>
          </p:cNvSpPr>
          <p:nvPr>
            <p:ph type="dt" sz="half" idx="10"/>
          </p:nvPr>
        </p:nvSpPr>
        <p:spPr/>
        <p:txBody>
          <a:bodyPr/>
          <a:lstStyle/>
          <a:p>
            <a:fld id="{0BF03524-3981-4CF2-B3DF-B6C0CE14FE6C}" type="datetimeFigureOut">
              <a:rPr lang="en-GB" smtClean="0"/>
              <a:t>10/06/2021</a:t>
            </a:fld>
            <a:endParaRPr lang="en-GB"/>
          </a:p>
        </p:txBody>
      </p:sp>
      <p:sp>
        <p:nvSpPr>
          <p:cNvPr id="5" name="Footer Placeholder 4">
            <a:extLst>
              <a:ext uri="{FF2B5EF4-FFF2-40B4-BE49-F238E27FC236}">
                <a16:creationId xmlns:a16="http://schemas.microsoft.com/office/drawing/2014/main" id="{3A286554-EEA1-4E6B-8C04-694C13D84B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039D00-0798-482A-989C-42F9492D765F}"/>
              </a:ext>
            </a:extLst>
          </p:cNvPr>
          <p:cNvSpPr>
            <a:spLocks noGrp="1"/>
          </p:cNvSpPr>
          <p:nvPr>
            <p:ph type="sldNum" sz="quarter" idx="12"/>
          </p:nvPr>
        </p:nvSpPr>
        <p:spPr/>
        <p:txBody>
          <a:bodyPr/>
          <a:lstStyle/>
          <a:p>
            <a:fld id="{73293FD3-694B-4AA3-AC7B-C37B473C39C4}" type="slidenum">
              <a:rPr lang="en-GB" smtClean="0"/>
              <a:t>‹#›</a:t>
            </a:fld>
            <a:endParaRPr lang="en-GB"/>
          </a:p>
        </p:txBody>
      </p:sp>
    </p:spTree>
    <p:extLst>
      <p:ext uri="{BB962C8B-B14F-4D97-AF65-F5344CB8AC3E}">
        <p14:creationId xmlns:p14="http://schemas.microsoft.com/office/powerpoint/2010/main" val="683137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9481B8-11CF-444C-9634-CD7631AE54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0E4412C-CD37-4565-8DCC-A0B82D8ED1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D3A930-589B-4A8B-B0AD-D0FF9C6A7A77}"/>
              </a:ext>
            </a:extLst>
          </p:cNvPr>
          <p:cNvSpPr>
            <a:spLocks noGrp="1"/>
          </p:cNvSpPr>
          <p:nvPr>
            <p:ph type="dt" sz="half" idx="10"/>
          </p:nvPr>
        </p:nvSpPr>
        <p:spPr/>
        <p:txBody>
          <a:bodyPr/>
          <a:lstStyle/>
          <a:p>
            <a:fld id="{0BF03524-3981-4CF2-B3DF-B6C0CE14FE6C}" type="datetimeFigureOut">
              <a:rPr lang="en-GB" smtClean="0"/>
              <a:t>10/06/2021</a:t>
            </a:fld>
            <a:endParaRPr lang="en-GB"/>
          </a:p>
        </p:txBody>
      </p:sp>
      <p:sp>
        <p:nvSpPr>
          <p:cNvPr id="5" name="Footer Placeholder 4">
            <a:extLst>
              <a:ext uri="{FF2B5EF4-FFF2-40B4-BE49-F238E27FC236}">
                <a16:creationId xmlns:a16="http://schemas.microsoft.com/office/drawing/2014/main" id="{FC48E3B9-FFC5-41BF-A228-2D702EBE66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C99BAB-9FA6-4CE2-99C5-F039D76940EA}"/>
              </a:ext>
            </a:extLst>
          </p:cNvPr>
          <p:cNvSpPr>
            <a:spLocks noGrp="1"/>
          </p:cNvSpPr>
          <p:nvPr>
            <p:ph type="sldNum" sz="quarter" idx="12"/>
          </p:nvPr>
        </p:nvSpPr>
        <p:spPr/>
        <p:txBody>
          <a:bodyPr/>
          <a:lstStyle/>
          <a:p>
            <a:fld id="{73293FD3-694B-4AA3-AC7B-C37B473C39C4}" type="slidenum">
              <a:rPr lang="en-GB" smtClean="0"/>
              <a:t>‹#›</a:t>
            </a:fld>
            <a:endParaRPr lang="en-GB"/>
          </a:p>
        </p:txBody>
      </p:sp>
    </p:spTree>
    <p:extLst>
      <p:ext uri="{BB962C8B-B14F-4D97-AF65-F5344CB8AC3E}">
        <p14:creationId xmlns:p14="http://schemas.microsoft.com/office/powerpoint/2010/main" val="1164046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5" name="Shape 45"/>
          <p:cNvSpPr>
            <a:spLocks noGrp="1"/>
          </p:cNvSpPr>
          <p:nvPr>
            <p:ph type="title"/>
          </p:nvPr>
        </p:nvSpPr>
        <p:spPr>
          <a:prstGeom prst="rect">
            <a:avLst/>
          </a:prstGeom>
        </p:spPr>
        <p:txBody>
          <a:bodyPr/>
          <a:lstStyle/>
          <a:p>
            <a:r>
              <a:t>Title Text</a:t>
            </a:r>
          </a:p>
        </p:txBody>
      </p:sp>
      <p:sp>
        <p:nvSpPr>
          <p:cNvPr id="46" name="Shape 4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017100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9838267" cy="1143000"/>
          </a:xfrm>
        </p:spPr>
        <p:txBody>
          <a:bodyPr/>
          <a:lstStyle/>
          <a:p>
            <a:r>
              <a:rPr lang="en-US"/>
              <a:t>Click to edit Master title style</a:t>
            </a:r>
          </a:p>
        </p:txBody>
      </p:sp>
      <p:sp>
        <p:nvSpPr>
          <p:cNvPr id="3" name="Text Placeholder 2"/>
          <p:cNvSpPr>
            <a:spLocks noGrp="1"/>
          </p:cNvSpPr>
          <p:nvPr>
            <p:ph type="body" sz="half" idx="1"/>
          </p:nvPr>
        </p:nvSpPr>
        <p:spPr>
          <a:xfrm>
            <a:off x="1079500" y="2214563"/>
            <a:ext cx="5202767" cy="3881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485467" y="2214563"/>
            <a:ext cx="5204884" cy="3881437"/>
          </a:xfrm>
        </p:spPr>
        <p:txBody>
          <a:bodyPr/>
          <a:lstStyle/>
          <a:p>
            <a:pPr lvl="0"/>
            <a:endParaRPr lang="en-US" noProof="0"/>
          </a:p>
        </p:txBody>
      </p:sp>
      <p:sp>
        <p:nvSpPr>
          <p:cNvPr id="5" name="Rectangle 108">
            <a:extLst>
              <a:ext uri="{FF2B5EF4-FFF2-40B4-BE49-F238E27FC236}">
                <a16:creationId xmlns:a16="http://schemas.microsoft.com/office/drawing/2014/main" id="{61293E4A-B547-41A9-B7C8-944A5F3D24D5}"/>
              </a:ext>
            </a:extLst>
          </p:cNvPr>
          <p:cNvSpPr>
            <a:spLocks noGrp="1" noChangeArrowheads="1"/>
          </p:cNvSpPr>
          <p:nvPr>
            <p:ph type="dt" sz="half" idx="10"/>
          </p:nvPr>
        </p:nvSpPr>
        <p:spPr>
          <a:xfrm>
            <a:off x="0" y="0"/>
            <a:ext cx="0" cy="0"/>
          </a:xfrm>
        </p:spPr>
        <p:txBody>
          <a:bodyPr/>
          <a:lstStyle>
            <a:lvl1pPr>
              <a:defRPr/>
            </a:lvl1pPr>
          </a:lstStyle>
          <a:p>
            <a:pPr>
              <a:defRPr/>
            </a:pPr>
            <a:fld id="{1967B7B0-50F2-4953-B548-3C0497589E74}" type="datetime1">
              <a:rPr lang="en-GB" altLang="en-US" smtClean="0"/>
              <a:t>10/06/2021</a:t>
            </a:fld>
            <a:endParaRPr lang="en-US" altLang="en-US"/>
          </a:p>
        </p:txBody>
      </p:sp>
      <p:sp>
        <p:nvSpPr>
          <p:cNvPr id="6" name="Rectangle 109">
            <a:extLst>
              <a:ext uri="{FF2B5EF4-FFF2-40B4-BE49-F238E27FC236}">
                <a16:creationId xmlns:a16="http://schemas.microsoft.com/office/drawing/2014/main" id="{D32C04F9-588F-465A-96DE-98A480A331B6}"/>
              </a:ext>
            </a:extLst>
          </p:cNvPr>
          <p:cNvSpPr>
            <a:spLocks noGrp="1" noChangeArrowheads="1"/>
          </p:cNvSpPr>
          <p:nvPr>
            <p:ph type="ftr" sz="quarter" idx="11"/>
          </p:nvPr>
        </p:nvSpPr>
        <p:spPr>
          <a:xfrm>
            <a:off x="0" y="0"/>
            <a:ext cx="0" cy="0"/>
          </a:xfrm>
        </p:spPr>
        <p:txBody>
          <a:bodyPr/>
          <a:lstStyle>
            <a:lvl1pPr>
              <a:defRPr/>
            </a:lvl1pPr>
          </a:lstStyle>
          <a:p>
            <a:pPr>
              <a:defRPr/>
            </a:pPr>
            <a:r>
              <a:rPr lang="en-US" altLang="en-US"/>
              <a:t>Created by Tayo Alebiosu</a:t>
            </a:r>
          </a:p>
        </p:txBody>
      </p:sp>
      <p:sp>
        <p:nvSpPr>
          <p:cNvPr id="7" name="Rectangle 110">
            <a:extLst>
              <a:ext uri="{FF2B5EF4-FFF2-40B4-BE49-F238E27FC236}">
                <a16:creationId xmlns:a16="http://schemas.microsoft.com/office/drawing/2014/main" id="{0F733369-7C76-44B8-AFC8-0A5C06208999}"/>
              </a:ext>
            </a:extLst>
          </p:cNvPr>
          <p:cNvSpPr>
            <a:spLocks noGrp="1" noChangeArrowheads="1"/>
          </p:cNvSpPr>
          <p:nvPr>
            <p:ph type="sldNum" sz="quarter" idx="12"/>
          </p:nvPr>
        </p:nvSpPr>
        <p:spPr>
          <a:xfrm>
            <a:off x="0" y="0"/>
            <a:ext cx="0" cy="0"/>
          </a:xfrm>
        </p:spPr>
        <p:txBody>
          <a:bodyPr/>
          <a:lstStyle>
            <a:lvl1pPr>
              <a:defRPr/>
            </a:lvl1pPr>
          </a:lstStyle>
          <a:p>
            <a:pPr>
              <a:defRPr/>
            </a:pPr>
            <a:endParaRPr lang="en-US" altLang="en-US"/>
          </a:p>
        </p:txBody>
      </p:sp>
    </p:spTree>
    <p:extLst>
      <p:ext uri="{BB962C8B-B14F-4D97-AF65-F5344CB8AC3E}">
        <p14:creationId xmlns:p14="http://schemas.microsoft.com/office/powerpoint/2010/main" val="1144268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C6B12-F172-4E18-A5B8-44C25D3F40F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6D908C5-4345-4E60-B3A8-70B9182DAE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72A1B3-75A4-4420-AC50-0257D0850EE2}"/>
              </a:ext>
            </a:extLst>
          </p:cNvPr>
          <p:cNvSpPr>
            <a:spLocks noGrp="1"/>
          </p:cNvSpPr>
          <p:nvPr>
            <p:ph type="dt" sz="half" idx="10"/>
          </p:nvPr>
        </p:nvSpPr>
        <p:spPr/>
        <p:txBody>
          <a:bodyPr/>
          <a:lstStyle/>
          <a:p>
            <a:fld id="{0BF03524-3981-4CF2-B3DF-B6C0CE14FE6C}" type="datetimeFigureOut">
              <a:rPr lang="en-GB" smtClean="0"/>
              <a:t>10/06/2021</a:t>
            </a:fld>
            <a:endParaRPr lang="en-GB"/>
          </a:p>
        </p:txBody>
      </p:sp>
      <p:sp>
        <p:nvSpPr>
          <p:cNvPr id="5" name="Footer Placeholder 4">
            <a:extLst>
              <a:ext uri="{FF2B5EF4-FFF2-40B4-BE49-F238E27FC236}">
                <a16:creationId xmlns:a16="http://schemas.microsoft.com/office/drawing/2014/main" id="{38AC4C0E-A9E9-4563-9398-E027F90B3B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62794D-A167-48B8-BE1F-4646E367B894}"/>
              </a:ext>
            </a:extLst>
          </p:cNvPr>
          <p:cNvSpPr>
            <a:spLocks noGrp="1"/>
          </p:cNvSpPr>
          <p:nvPr>
            <p:ph type="sldNum" sz="quarter" idx="12"/>
          </p:nvPr>
        </p:nvSpPr>
        <p:spPr/>
        <p:txBody>
          <a:bodyPr/>
          <a:lstStyle/>
          <a:p>
            <a:fld id="{73293FD3-694B-4AA3-AC7B-C37B473C39C4}" type="slidenum">
              <a:rPr lang="en-GB" smtClean="0"/>
              <a:t>‹#›</a:t>
            </a:fld>
            <a:endParaRPr lang="en-GB"/>
          </a:p>
        </p:txBody>
      </p:sp>
    </p:spTree>
    <p:extLst>
      <p:ext uri="{BB962C8B-B14F-4D97-AF65-F5344CB8AC3E}">
        <p14:creationId xmlns:p14="http://schemas.microsoft.com/office/powerpoint/2010/main" val="1803960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6F69-B811-40D1-AD34-78316348A7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CE3ADA9-2DFB-4990-A180-723197298C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431F1F-D4C2-4D27-BC0E-13CAC730BCB0}"/>
              </a:ext>
            </a:extLst>
          </p:cNvPr>
          <p:cNvSpPr>
            <a:spLocks noGrp="1"/>
          </p:cNvSpPr>
          <p:nvPr>
            <p:ph type="dt" sz="half" idx="10"/>
          </p:nvPr>
        </p:nvSpPr>
        <p:spPr/>
        <p:txBody>
          <a:bodyPr/>
          <a:lstStyle/>
          <a:p>
            <a:fld id="{0BF03524-3981-4CF2-B3DF-B6C0CE14FE6C}" type="datetimeFigureOut">
              <a:rPr lang="en-GB" smtClean="0"/>
              <a:t>10/06/2021</a:t>
            </a:fld>
            <a:endParaRPr lang="en-GB"/>
          </a:p>
        </p:txBody>
      </p:sp>
      <p:sp>
        <p:nvSpPr>
          <p:cNvPr id="5" name="Footer Placeholder 4">
            <a:extLst>
              <a:ext uri="{FF2B5EF4-FFF2-40B4-BE49-F238E27FC236}">
                <a16:creationId xmlns:a16="http://schemas.microsoft.com/office/drawing/2014/main" id="{C2AF682C-AE23-43A6-BD40-50647A0AADF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2B0CFF-26C8-4C93-A9E0-C0B4837C9A94}"/>
              </a:ext>
            </a:extLst>
          </p:cNvPr>
          <p:cNvSpPr>
            <a:spLocks noGrp="1"/>
          </p:cNvSpPr>
          <p:nvPr>
            <p:ph type="sldNum" sz="quarter" idx="12"/>
          </p:nvPr>
        </p:nvSpPr>
        <p:spPr/>
        <p:txBody>
          <a:bodyPr/>
          <a:lstStyle/>
          <a:p>
            <a:fld id="{73293FD3-694B-4AA3-AC7B-C37B473C39C4}" type="slidenum">
              <a:rPr lang="en-GB" smtClean="0"/>
              <a:t>‹#›</a:t>
            </a:fld>
            <a:endParaRPr lang="en-GB"/>
          </a:p>
        </p:txBody>
      </p:sp>
    </p:spTree>
    <p:extLst>
      <p:ext uri="{BB962C8B-B14F-4D97-AF65-F5344CB8AC3E}">
        <p14:creationId xmlns:p14="http://schemas.microsoft.com/office/powerpoint/2010/main" val="3625856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31962-20EA-41E6-B03A-0C7766D2CCE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7A1F8E-2C15-4703-BADA-70912AFC4A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62D3966-8F93-4CFB-BC67-882637062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4EC94BD-4983-4E73-991D-8B75AEB0416F}"/>
              </a:ext>
            </a:extLst>
          </p:cNvPr>
          <p:cNvSpPr>
            <a:spLocks noGrp="1"/>
          </p:cNvSpPr>
          <p:nvPr>
            <p:ph type="dt" sz="half" idx="10"/>
          </p:nvPr>
        </p:nvSpPr>
        <p:spPr/>
        <p:txBody>
          <a:bodyPr/>
          <a:lstStyle/>
          <a:p>
            <a:fld id="{0BF03524-3981-4CF2-B3DF-B6C0CE14FE6C}" type="datetimeFigureOut">
              <a:rPr lang="en-GB" smtClean="0"/>
              <a:t>10/06/2021</a:t>
            </a:fld>
            <a:endParaRPr lang="en-GB"/>
          </a:p>
        </p:txBody>
      </p:sp>
      <p:sp>
        <p:nvSpPr>
          <p:cNvPr id="6" name="Footer Placeholder 5">
            <a:extLst>
              <a:ext uri="{FF2B5EF4-FFF2-40B4-BE49-F238E27FC236}">
                <a16:creationId xmlns:a16="http://schemas.microsoft.com/office/drawing/2014/main" id="{57097176-0025-410C-A905-13C03F0FDB1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D72B357-8CA2-4FEA-93F6-815C7D441C83}"/>
              </a:ext>
            </a:extLst>
          </p:cNvPr>
          <p:cNvSpPr>
            <a:spLocks noGrp="1"/>
          </p:cNvSpPr>
          <p:nvPr>
            <p:ph type="sldNum" sz="quarter" idx="12"/>
          </p:nvPr>
        </p:nvSpPr>
        <p:spPr/>
        <p:txBody>
          <a:bodyPr/>
          <a:lstStyle/>
          <a:p>
            <a:fld id="{73293FD3-694B-4AA3-AC7B-C37B473C39C4}" type="slidenum">
              <a:rPr lang="en-GB" smtClean="0"/>
              <a:t>‹#›</a:t>
            </a:fld>
            <a:endParaRPr lang="en-GB"/>
          </a:p>
        </p:txBody>
      </p:sp>
    </p:spTree>
    <p:extLst>
      <p:ext uri="{BB962C8B-B14F-4D97-AF65-F5344CB8AC3E}">
        <p14:creationId xmlns:p14="http://schemas.microsoft.com/office/powerpoint/2010/main" val="202790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57518-E73A-4E34-81D1-9D0B279B355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ACA1F2F-0D14-453D-8B78-037797931E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8B42C7-9005-49F5-899F-CAEAA40A1B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113541C-6E00-422A-B430-620195AC49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DFD658-BCA9-4CC3-8A3B-9B997D57D6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E3F5E4F-ED91-4DE9-85A7-815A94864C2F}"/>
              </a:ext>
            </a:extLst>
          </p:cNvPr>
          <p:cNvSpPr>
            <a:spLocks noGrp="1"/>
          </p:cNvSpPr>
          <p:nvPr>
            <p:ph type="dt" sz="half" idx="10"/>
          </p:nvPr>
        </p:nvSpPr>
        <p:spPr/>
        <p:txBody>
          <a:bodyPr/>
          <a:lstStyle/>
          <a:p>
            <a:fld id="{0BF03524-3981-4CF2-B3DF-B6C0CE14FE6C}" type="datetimeFigureOut">
              <a:rPr lang="en-GB" smtClean="0"/>
              <a:t>10/06/2021</a:t>
            </a:fld>
            <a:endParaRPr lang="en-GB"/>
          </a:p>
        </p:txBody>
      </p:sp>
      <p:sp>
        <p:nvSpPr>
          <p:cNvPr id="8" name="Footer Placeholder 7">
            <a:extLst>
              <a:ext uri="{FF2B5EF4-FFF2-40B4-BE49-F238E27FC236}">
                <a16:creationId xmlns:a16="http://schemas.microsoft.com/office/drawing/2014/main" id="{80672359-E7FB-4C8F-87EF-C46CA25753C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90C5249-44BE-48BE-81EB-C111B934CA51}"/>
              </a:ext>
            </a:extLst>
          </p:cNvPr>
          <p:cNvSpPr>
            <a:spLocks noGrp="1"/>
          </p:cNvSpPr>
          <p:nvPr>
            <p:ph type="sldNum" sz="quarter" idx="12"/>
          </p:nvPr>
        </p:nvSpPr>
        <p:spPr/>
        <p:txBody>
          <a:bodyPr/>
          <a:lstStyle/>
          <a:p>
            <a:fld id="{73293FD3-694B-4AA3-AC7B-C37B473C39C4}" type="slidenum">
              <a:rPr lang="en-GB" smtClean="0"/>
              <a:t>‹#›</a:t>
            </a:fld>
            <a:endParaRPr lang="en-GB"/>
          </a:p>
        </p:txBody>
      </p:sp>
    </p:spTree>
    <p:extLst>
      <p:ext uri="{BB962C8B-B14F-4D97-AF65-F5344CB8AC3E}">
        <p14:creationId xmlns:p14="http://schemas.microsoft.com/office/powerpoint/2010/main" val="4182841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64624-23F9-4ACD-8FBA-021A5129EC6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5A3B3EB-B129-47AF-9710-7F3201F96B70}"/>
              </a:ext>
            </a:extLst>
          </p:cNvPr>
          <p:cNvSpPr>
            <a:spLocks noGrp="1"/>
          </p:cNvSpPr>
          <p:nvPr>
            <p:ph type="dt" sz="half" idx="10"/>
          </p:nvPr>
        </p:nvSpPr>
        <p:spPr/>
        <p:txBody>
          <a:bodyPr/>
          <a:lstStyle/>
          <a:p>
            <a:fld id="{0BF03524-3981-4CF2-B3DF-B6C0CE14FE6C}" type="datetimeFigureOut">
              <a:rPr lang="en-GB" smtClean="0"/>
              <a:t>10/06/2021</a:t>
            </a:fld>
            <a:endParaRPr lang="en-GB"/>
          </a:p>
        </p:txBody>
      </p:sp>
      <p:sp>
        <p:nvSpPr>
          <p:cNvPr id="4" name="Footer Placeholder 3">
            <a:extLst>
              <a:ext uri="{FF2B5EF4-FFF2-40B4-BE49-F238E27FC236}">
                <a16:creationId xmlns:a16="http://schemas.microsoft.com/office/drawing/2014/main" id="{EBA5DC28-E858-4C46-88F6-67DC3E7120A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A593643-0C71-44C6-B0F8-7B84D0B57F0C}"/>
              </a:ext>
            </a:extLst>
          </p:cNvPr>
          <p:cNvSpPr>
            <a:spLocks noGrp="1"/>
          </p:cNvSpPr>
          <p:nvPr>
            <p:ph type="sldNum" sz="quarter" idx="12"/>
          </p:nvPr>
        </p:nvSpPr>
        <p:spPr/>
        <p:txBody>
          <a:bodyPr/>
          <a:lstStyle/>
          <a:p>
            <a:fld id="{73293FD3-694B-4AA3-AC7B-C37B473C39C4}" type="slidenum">
              <a:rPr lang="en-GB" smtClean="0"/>
              <a:t>‹#›</a:t>
            </a:fld>
            <a:endParaRPr lang="en-GB"/>
          </a:p>
        </p:txBody>
      </p:sp>
    </p:spTree>
    <p:extLst>
      <p:ext uri="{BB962C8B-B14F-4D97-AF65-F5344CB8AC3E}">
        <p14:creationId xmlns:p14="http://schemas.microsoft.com/office/powerpoint/2010/main" val="1624426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46E02B-230A-4E96-AB60-D971FE65DD42}"/>
              </a:ext>
            </a:extLst>
          </p:cNvPr>
          <p:cNvSpPr>
            <a:spLocks noGrp="1"/>
          </p:cNvSpPr>
          <p:nvPr>
            <p:ph type="dt" sz="half" idx="10"/>
          </p:nvPr>
        </p:nvSpPr>
        <p:spPr/>
        <p:txBody>
          <a:bodyPr/>
          <a:lstStyle/>
          <a:p>
            <a:fld id="{0BF03524-3981-4CF2-B3DF-B6C0CE14FE6C}" type="datetimeFigureOut">
              <a:rPr lang="en-GB" smtClean="0"/>
              <a:t>10/06/2021</a:t>
            </a:fld>
            <a:endParaRPr lang="en-GB"/>
          </a:p>
        </p:txBody>
      </p:sp>
      <p:sp>
        <p:nvSpPr>
          <p:cNvPr id="3" name="Footer Placeholder 2">
            <a:extLst>
              <a:ext uri="{FF2B5EF4-FFF2-40B4-BE49-F238E27FC236}">
                <a16:creationId xmlns:a16="http://schemas.microsoft.com/office/drawing/2014/main" id="{8E617A5E-3B4B-4C12-A54E-F2F543D7234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ADAB398-A923-47EA-A0EB-E38EF4203FDB}"/>
              </a:ext>
            </a:extLst>
          </p:cNvPr>
          <p:cNvSpPr>
            <a:spLocks noGrp="1"/>
          </p:cNvSpPr>
          <p:nvPr>
            <p:ph type="sldNum" sz="quarter" idx="12"/>
          </p:nvPr>
        </p:nvSpPr>
        <p:spPr/>
        <p:txBody>
          <a:bodyPr/>
          <a:lstStyle/>
          <a:p>
            <a:fld id="{73293FD3-694B-4AA3-AC7B-C37B473C39C4}" type="slidenum">
              <a:rPr lang="en-GB" smtClean="0"/>
              <a:t>‹#›</a:t>
            </a:fld>
            <a:endParaRPr lang="en-GB"/>
          </a:p>
        </p:txBody>
      </p:sp>
    </p:spTree>
    <p:extLst>
      <p:ext uri="{BB962C8B-B14F-4D97-AF65-F5344CB8AC3E}">
        <p14:creationId xmlns:p14="http://schemas.microsoft.com/office/powerpoint/2010/main" val="523323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EF77E-BB87-4DDA-80E3-37E45EC191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50A843B-051E-4D34-B30A-ADF2A6535D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7CE3CB4-999A-46EC-B7D2-6393C22177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34CBF9-077B-40F7-9D07-8A34D62DD3E9}"/>
              </a:ext>
            </a:extLst>
          </p:cNvPr>
          <p:cNvSpPr>
            <a:spLocks noGrp="1"/>
          </p:cNvSpPr>
          <p:nvPr>
            <p:ph type="dt" sz="half" idx="10"/>
          </p:nvPr>
        </p:nvSpPr>
        <p:spPr/>
        <p:txBody>
          <a:bodyPr/>
          <a:lstStyle/>
          <a:p>
            <a:fld id="{0BF03524-3981-4CF2-B3DF-B6C0CE14FE6C}" type="datetimeFigureOut">
              <a:rPr lang="en-GB" smtClean="0"/>
              <a:t>10/06/2021</a:t>
            </a:fld>
            <a:endParaRPr lang="en-GB"/>
          </a:p>
        </p:txBody>
      </p:sp>
      <p:sp>
        <p:nvSpPr>
          <p:cNvPr id="6" name="Footer Placeholder 5">
            <a:extLst>
              <a:ext uri="{FF2B5EF4-FFF2-40B4-BE49-F238E27FC236}">
                <a16:creationId xmlns:a16="http://schemas.microsoft.com/office/drawing/2014/main" id="{DE3FA7F9-6D5E-4BF8-8FFB-E664E1C459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5331015-CF6C-4435-A9DD-DD4BF6E71A78}"/>
              </a:ext>
            </a:extLst>
          </p:cNvPr>
          <p:cNvSpPr>
            <a:spLocks noGrp="1"/>
          </p:cNvSpPr>
          <p:nvPr>
            <p:ph type="sldNum" sz="quarter" idx="12"/>
          </p:nvPr>
        </p:nvSpPr>
        <p:spPr/>
        <p:txBody>
          <a:bodyPr/>
          <a:lstStyle/>
          <a:p>
            <a:fld id="{73293FD3-694B-4AA3-AC7B-C37B473C39C4}" type="slidenum">
              <a:rPr lang="en-GB" smtClean="0"/>
              <a:t>‹#›</a:t>
            </a:fld>
            <a:endParaRPr lang="en-GB"/>
          </a:p>
        </p:txBody>
      </p:sp>
    </p:spTree>
    <p:extLst>
      <p:ext uri="{BB962C8B-B14F-4D97-AF65-F5344CB8AC3E}">
        <p14:creationId xmlns:p14="http://schemas.microsoft.com/office/powerpoint/2010/main" val="168452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FF22-AEA8-41C5-8F8C-76491630BF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C247250-141F-4316-B3FE-A798A506FA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25275AC-C22E-42FA-BC65-F405BA4B1F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504B45-CFE9-4DCF-ADDA-8509F9CD7553}"/>
              </a:ext>
            </a:extLst>
          </p:cNvPr>
          <p:cNvSpPr>
            <a:spLocks noGrp="1"/>
          </p:cNvSpPr>
          <p:nvPr>
            <p:ph type="dt" sz="half" idx="10"/>
          </p:nvPr>
        </p:nvSpPr>
        <p:spPr/>
        <p:txBody>
          <a:bodyPr/>
          <a:lstStyle/>
          <a:p>
            <a:fld id="{0BF03524-3981-4CF2-B3DF-B6C0CE14FE6C}" type="datetimeFigureOut">
              <a:rPr lang="en-GB" smtClean="0"/>
              <a:t>10/06/2021</a:t>
            </a:fld>
            <a:endParaRPr lang="en-GB"/>
          </a:p>
        </p:txBody>
      </p:sp>
      <p:sp>
        <p:nvSpPr>
          <p:cNvPr id="6" name="Footer Placeholder 5">
            <a:extLst>
              <a:ext uri="{FF2B5EF4-FFF2-40B4-BE49-F238E27FC236}">
                <a16:creationId xmlns:a16="http://schemas.microsoft.com/office/drawing/2014/main" id="{7E647277-6B28-4B12-9223-D58EB3118D8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5959D0-B261-4C5E-981E-B5885309B2F8}"/>
              </a:ext>
            </a:extLst>
          </p:cNvPr>
          <p:cNvSpPr>
            <a:spLocks noGrp="1"/>
          </p:cNvSpPr>
          <p:nvPr>
            <p:ph type="sldNum" sz="quarter" idx="12"/>
          </p:nvPr>
        </p:nvSpPr>
        <p:spPr/>
        <p:txBody>
          <a:bodyPr/>
          <a:lstStyle/>
          <a:p>
            <a:fld id="{73293FD3-694B-4AA3-AC7B-C37B473C39C4}" type="slidenum">
              <a:rPr lang="en-GB" smtClean="0"/>
              <a:t>‹#›</a:t>
            </a:fld>
            <a:endParaRPr lang="en-GB"/>
          </a:p>
        </p:txBody>
      </p:sp>
    </p:spTree>
    <p:extLst>
      <p:ext uri="{BB962C8B-B14F-4D97-AF65-F5344CB8AC3E}">
        <p14:creationId xmlns:p14="http://schemas.microsoft.com/office/powerpoint/2010/main" val="1252523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B98A83-1AE6-4623-9C89-C1B57BCDDC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A641FF-83BF-4A14-B183-502CA67F90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8D342E-621B-483D-A909-C6026AE00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F03524-3981-4CF2-B3DF-B6C0CE14FE6C}" type="datetimeFigureOut">
              <a:rPr lang="en-GB" smtClean="0"/>
              <a:t>10/06/2021</a:t>
            </a:fld>
            <a:endParaRPr lang="en-GB"/>
          </a:p>
        </p:txBody>
      </p:sp>
      <p:sp>
        <p:nvSpPr>
          <p:cNvPr id="5" name="Footer Placeholder 4">
            <a:extLst>
              <a:ext uri="{FF2B5EF4-FFF2-40B4-BE49-F238E27FC236}">
                <a16:creationId xmlns:a16="http://schemas.microsoft.com/office/drawing/2014/main" id="{18AAEFC0-6A3A-46A4-BA8E-4FCA76B9A0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7356827-D4A6-4A6D-868A-BCB74E6B24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293FD3-694B-4AA3-AC7B-C37B473C39C4}" type="slidenum">
              <a:rPr lang="en-GB" smtClean="0"/>
              <a:t>‹#›</a:t>
            </a:fld>
            <a:endParaRPr lang="en-GB"/>
          </a:p>
        </p:txBody>
      </p:sp>
    </p:spTree>
    <p:extLst>
      <p:ext uri="{BB962C8B-B14F-4D97-AF65-F5344CB8AC3E}">
        <p14:creationId xmlns:p14="http://schemas.microsoft.com/office/powerpoint/2010/main" val="171836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who.int/news-room/detail/30-01-2020-statement-on-the-second-meeting-of-the-international-health-regulations-(2005)-emergency-committee-regarding-the-outbreak-of-novel-coronavirus-(2019-ncov)" TargetMode="External"/><Relationship Id="rId2" Type="http://schemas.openxmlformats.org/officeDocument/2006/relationships/hyperlink" Target="https://www.who.int/emergencies/diseases/novel-coronavirus-2019/situation-reports/" TargetMode="Externa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tayo.alebiosu@lsclondon.co.uk"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jamanetwork.com/journals/jamanetworkopen/fullarticle/2764293" TargetMode="External"/><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hyperlink" Target="https://www.icnarc.org/Our-Audit/Audits/Cmp/Reports" TargetMode="External"/><Relationship Id="rId4" Type="http://schemas.openxmlformats.org/officeDocument/2006/relationships/hyperlink" Target="https://www.epicentro.iss.it/en/coronavirus/bollettino/Report-COVID-2019_23_april_2020.pdf"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england.nhs.uk/coronavirus/publication/specialty-guides/" TargetMode="External"/><Relationship Id="rId2" Type="http://schemas.openxmlformats.org/officeDocument/2006/relationships/hyperlink" Target="https://nhsproviders.org/confronting-coronavirus-in-the-nhs/1-how-the-nhs-has-prepared" TargetMode="Externa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england.nhs.uk/coronavirus/wp-content/uploads/sites/52/2020/03/preparedness-letter-primary-care-19-march-2020.pdf"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rcgp.org.uk/about-us/news/2020/april/rcgp-calls-on-government-for-remote-care-plan-for-patients-during-covid19.aspx"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refuge.org.uk/refuge-sees-700-increase-in-website-visits/" TargetMode="External"/><Relationship Id="rId2" Type="http://schemas.openxmlformats.org/officeDocument/2006/relationships/hyperlink" Target="https://www.kcl.ac.uk/policy-institute/assets/coronavirus-in-the-uk.pdf" TargetMode="Externa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hyperlink" Target="https://voxeu.org/article/impact-covid-19-education"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osf.io/g8s96/"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1136/bmj.m3944" TargetMode="External"/><Relationship Id="rId2" Type="http://schemas.openxmlformats.org/officeDocument/2006/relationships/hyperlink" Target="https://www.scie.org.uk/care-providers/coronavirus-covid-19/beyond/adult-social-care/negative-impacts" TargetMode="External"/><Relationship Id="rId1" Type="http://schemas.openxmlformats.org/officeDocument/2006/relationships/slideLayout" Target="../slideLayouts/slideLayout2.xml"/><Relationship Id="rId4" Type="http://schemas.openxmlformats.org/officeDocument/2006/relationships/hyperlink" Target="https://doi.org/10.1016/S2213-2600(21)00068-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gov.uk/government/collections/health-matters-public-health-issu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8D1E8-D390-4091-8BFE-C870B29889C9}"/>
              </a:ext>
            </a:extLst>
          </p:cNvPr>
          <p:cNvSpPr>
            <a:spLocks noGrp="1"/>
          </p:cNvSpPr>
          <p:nvPr>
            <p:ph type="ctrTitle"/>
          </p:nvPr>
        </p:nvSpPr>
        <p:spPr>
          <a:xfrm>
            <a:off x="6194716" y="739978"/>
            <a:ext cx="5334930" cy="3004145"/>
          </a:xfrm>
        </p:spPr>
        <p:txBody>
          <a:bodyPr>
            <a:normAutofit/>
          </a:bodyPr>
          <a:lstStyle/>
          <a:p>
            <a:r>
              <a:rPr lang="en-GB" b="1" dirty="0">
                <a:latin typeface="Candara" panose="020E0502030303020204" pitchFamily="34" charset="0"/>
              </a:rPr>
              <a:t>Work Related learning</a:t>
            </a:r>
            <a:br>
              <a:rPr lang="en-GB" b="1" dirty="0">
                <a:latin typeface="Candara" panose="020E0502030303020204" pitchFamily="34" charset="0"/>
              </a:rPr>
            </a:br>
            <a:endParaRPr lang="en-GB" dirty="0"/>
          </a:p>
        </p:txBody>
      </p:sp>
      <p:sp>
        <p:nvSpPr>
          <p:cNvPr id="3" name="Subtitle 2">
            <a:extLst>
              <a:ext uri="{FF2B5EF4-FFF2-40B4-BE49-F238E27FC236}">
                <a16:creationId xmlns:a16="http://schemas.microsoft.com/office/drawing/2014/main" id="{94F12AA7-1F22-426E-A965-23D5BAE940D8}"/>
              </a:ext>
            </a:extLst>
          </p:cNvPr>
          <p:cNvSpPr>
            <a:spLocks noGrp="1"/>
          </p:cNvSpPr>
          <p:nvPr>
            <p:ph type="subTitle" idx="1"/>
          </p:nvPr>
        </p:nvSpPr>
        <p:spPr>
          <a:xfrm>
            <a:off x="5997285" y="3429000"/>
            <a:ext cx="5532361" cy="2596411"/>
          </a:xfrm>
        </p:spPr>
        <p:txBody>
          <a:bodyPr>
            <a:normAutofit/>
          </a:bodyPr>
          <a:lstStyle/>
          <a:p>
            <a:r>
              <a:rPr lang="en-GB" b="1" i="1" dirty="0">
                <a:solidFill>
                  <a:schemeClr val="bg1"/>
                </a:solidFill>
                <a:highlight>
                  <a:srgbClr val="008080"/>
                </a:highlight>
                <a:latin typeface="Candara" panose="020E0502030303020204" pitchFamily="34" charset="0"/>
              </a:rPr>
              <a:t>Week 4-</a:t>
            </a:r>
            <a:r>
              <a:rPr lang="en-GB" b="1" i="1" dirty="0">
                <a:solidFill>
                  <a:schemeClr val="bg1"/>
                </a:solidFill>
                <a:effectLst>
                  <a:outerShdw blurRad="38100" dist="38100" dir="2700000" algn="tl">
                    <a:srgbClr val="000000">
                      <a:alpha val="43137"/>
                    </a:srgbClr>
                  </a:outerShdw>
                </a:effectLst>
                <a:highlight>
                  <a:srgbClr val="008080"/>
                </a:highlight>
              </a:rPr>
              <a:t>The big issues in Health and Social Care before Covid 19 &amp; </a:t>
            </a:r>
            <a:r>
              <a:rPr lang="en-GB" b="1" i="1" dirty="0">
                <a:solidFill>
                  <a:schemeClr val="bg1"/>
                </a:solidFill>
                <a:effectLst>
                  <a:outerShdw blurRad="38100" dist="38100" dir="2700000" algn="tl">
                    <a:srgbClr val="000000">
                      <a:alpha val="43137"/>
                    </a:srgbClr>
                  </a:outerShdw>
                </a:effectLst>
                <a:highlight>
                  <a:srgbClr val="008080"/>
                </a:highlight>
                <a:latin typeface="Tw Cen MT" panose="020B0602020104020603" pitchFamily="34" charset="0"/>
                <a:cs typeface="Arial" panose="020B0604020202020204" pitchFamily="34" charset="0"/>
              </a:rPr>
              <a:t>the negative impact of covid 19 on the UK health and social care sector</a:t>
            </a:r>
            <a:endParaRPr lang="en-GB" b="1" i="1" dirty="0">
              <a:solidFill>
                <a:schemeClr val="bg1"/>
              </a:solidFill>
              <a:effectLst>
                <a:outerShdw blurRad="38100" dist="38100" dir="2700000" algn="tl">
                  <a:srgbClr val="000000">
                    <a:alpha val="43137"/>
                  </a:srgbClr>
                </a:outerShdw>
              </a:effectLst>
              <a:highlight>
                <a:srgbClr val="008080"/>
              </a:highlight>
            </a:endParaRPr>
          </a:p>
          <a:p>
            <a:endParaRPr lang="en-US" dirty="0"/>
          </a:p>
          <a:p>
            <a:endParaRPr lang="en-GB" b="1" i="1" dirty="0">
              <a:solidFill>
                <a:schemeClr val="bg1"/>
              </a:solidFill>
              <a:highlight>
                <a:srgbClr val="008080"/>
              </a:highlight>
            </a:endParaRPr>
          </a:p>
        </p:txBody>
      </p:sp>
      <p:pic>
        <p:nvPicPr>
          <p:cNvPr id="6" name="Picture 2" descr="work-related-learning">
            <a:extLst>
              <a:ext uri="{FF2B5EF4-FFF2-40B4-BE49-F238E27FC236}">
                <a16:creationId xmlns:a16="http://schemas.microsoft.com/office/drawing/2014/main" id="{8BBA5C85-4675-48F7-A59D-98FC3AFE15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2"/>
          <a:stretch/>
        </p:blipFill>
        <p:spPr bwMode="auto">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8889CA52-FCEB-48C3-A2A9-EA0392534E91}"/>
              </a:ext>
            </a:extLst>
          </p:cNvPr>
          <p:cNvSpPr>
            <a:spLocks noGrp="1"/>
          </p:cNvSpPr>
          <p:nvPr>
            <p:ph type="ftr" sz="quarter" idx="11"/>
          </p:nvPr>
        </p:nvSpPr>
        <p:spPr>
          <a:xfrm>
            <a:off x="6194716" y="6356350"/>
            <a:ext cx="3805682" cy="365125"/>
          </a:xfrm>
        </p:spPr>
        <p:txBody>
          <a:bodyPr>
            <a:normAutofit/>
          </a:bodyPr>
          <a:lstStyle/>
          <a:p>
            <a:pPr algn="l">
              <a:spcAft>
                <a:spcPts val="600"/>
              </a:spcAft>
            </a:pPr>
            <a:r>
              <a:rPr lang="en-GB"/>
              <a:t>Created by Tayo Alebiosu</a:t>
            </a:r>
          </a:p>
        </p:txBody>
      </p:sp>
    </p:spTree>
    <p:extLst>
      <p:ext uri="{BB962C8B-B14F-4D97-AF65-F5344CB8AC3E}">
        <p14:creationId xmlns:p14="http://schemas.microsoft.com/office/powerpoint/2010/main" val="746824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D945-4CBC-4565-A3D4-DCE0B6B7D5C6}"/>
              </a:ext>
            </a:extLst>
          </p:cNvPr>
          <p:cNvSpPr>
            <a:spLocks noGrp="1"/>
          </p:cNvSpPr>
          <p:nvPr>
            <p:ph type="title"/>
          </p:nvPr>
        </p:nvSpPr>
        <p:spPr>
          <a:xfrm>
            <a:off x="701344" y="710273"/>
            <a:ext cx="4352315" cy="2813320"/>
          </a:xfrm>
        </p:spPr>
        <p:txBody>
          <a:bodyPr vert="horz" lIns="91440" tIns="45720" rIns="91440" bIns="45720" rtlCol="0" anchor="ctr">
            <a:normAutofit/>
          </a:bodyPr>
          <a:lstStyle/>
          <a:p>
            <a:r>
              <a:rPr lang="en-US" altLang="en-US" b="1" i="1" kern="1200">
                <a:solidFill>
                  <a:schemeClr val="tx1"/>
                </a:solidFill>
                <a:latin typeface="+mj-lt"/>
                <a:ea typeface="+mj-ea"/>
                <a:cs typeface="+mj-cs"/>
              </a:rPr>
              <a:t>ASSESSMENT SUBMISSION</a:t>
            </a:r>
            <a:br>
              <a:rPr lang="en-US" altLang="en-US" i="1" kern="1200">
                <a:solidFill>
                  <a:schemeClr val="tx1"/>
                </a:solidFill>
                <a:latin typeface="+mj-lt"/>
                <a:ea typeface="+mj-ea"/>
                <a:cs typeface="+mj-cs"/>
              </a:rPr>
            </a:br>
            <a:endParaRPr lang="en-US" i="1" kern="1200">
              <a:solidFill>
                <a:schemeClr val="tx1"/>
              </a:solidFill>
              <a:latin typeface="+mj-lt"/>
              <a:ea typeface="+mj-ea"/>
              <a:cs typeface="+mj-cs"/>
            </a:endParaRPr>
          </a:p>
        </p:txBody>
      </p:sp>
      <p:sp>
        <p:nvSpPr>
          <p:cNvPr id="5" name="Rectangle 1">
            <a:extLst>
              <a:ext uri="{FF2B5EF4-FFF2-40B4-BE49-F238E27FC236}">
                <a16:creationId xmlns:a16="http://schemas.microsoft.com/office/drawing/2014/main" id="{CA15A1C1-2B68-41C2-8EDA-87EBD8CFBC0A}"/>
              </a:ext>
            </a:extLst>
          </p:cNvPr>
          <p:cNvSpPr>
            <a:spLocks noChangeArrowheads="1"/>
          </p:cNvSpPr>
          <p:nvPr/>
        </p:nvSpPr>
        <p:spPr bwMode="auto">
          <a:xfrm>
            <a:off x="236485" y="4099034"/>
            <a:ext cx="11280226" cy="219677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algn="ctr" fontAlgn="base">
              <a:lnSpc>
                <a:spcPct val="90000"/>
              </a:lnSpc>
              <a:spcBef>
                <a:spcPct val="0"/>
              </a:spcBef>
              <a:spcAft>
                <a:spcPts val="600"/>
              </a:spcAft>
              <a:buClrTx/>
              <a:buSzTx/>
              <a:buFont typeface="Arial" panose="020B0604020202020204" pitchFamily="34" charset="0"/>
              <a:buChar char="•"/>
              <a:tabLst/>
            </a:pPr>
            <a:r>
              <a:rPr kumimoji="0" lang="en-US" altLang="en-US" sz="2800" b="0" i="0" u="none" strike="noStrike" cap="none" normalizeH="0" baseline="0" dirty="0">
                <a:ln>
                  <a:noFill/>
                </a:ln>
                <a:solidFill>
                  <a:schemeClr val="bg1"/>
                </a:solidFill>
                <a:effectLst/>
                <a:highlight>
                  <a:srgbClr val="008080"/>
                </a:highlight>
              </a:rPr>
              <a:t>All assignment will be submitted in electronic format and uploaded to LSC Portal on Turnitin</a:t>
            </a:r>
          </a:p>
          <a:p>
            <a:pPr marL="0" marR="0" lvl="0" indent="-228600" algn="ctr" fontAlgn="base">
              <a:lnSpc>
                <a:spcPct val="90000"/>
              </a:lnSpc>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dirty="0">
              <a:ln>
                <a:noFill/>
              </a:ln>
              <a:effectLst/>
            </a:endParaRPr>
          </a:p>
        </p:txBody>
      </p:sp>
      <p:sp>
        <p:nvSpPr>
          <p:cNvPr id="6" name="Footer Placeholder 5">
            <a:extLst>
              <a:ext uri="{FF2B5EF4-FFF2-40B4-BE49-F238E27FC236}">
                <a16:creationId xmlns:a16="http://schemas.microsoft.com/office/drawing/2014/main" id="{7717A09A-ADC5-46D8-BAA0-C4C1A5216B63}"/>
              </a:ext>
            </a:extLst>
          </p:cNvPr>
          <p:cNvSpPr>
            <a:spLocks noGrp="1"/>
          </p:cNvSpPr>
          <p:nvPr>
            <p:ph type="ftr" sz="quarter" idx="11"/>
          </p:nvPr>
        </p:nvSpPr>
        <p:spPr>
          <a:xfrm>
            <a:off x="4038600" y="6492874"/>
            <a:ext cx="4114800" cy="365125"/>
          </a:xfrm>
        </p:spPr>
        <p:txBody>
          <a:bodyPr vert="horz" lIns="91440" tIns="45720" rIns="91440" bIns="45720" rtlCol="0" anchor="ctr">
            <a:normAutofit/>
          </a:bodyPr>
          <a:lstStyle/>
          <a:p>
            <a:pPr>
              <a:spcAft>
                <a:spcPts val="600"/>
              </a:spcAft>
            </a:pPr>
            <a:r>
              <a:rPr lang="en-US" kern="1200">
                <a:solidFill>
                  <a:schemeClr val="bg1"/>
                </a:solidFill>
                <a:latin typeface="+mn-lt"/>
                <a:ea typeface="+mn-ea"/>
                <a:cs typeface="+mn-cs"/>
              </a:rPr>
              <a:t>Created by Tayo Alebiosu</a:t>
            </a:r>
          </a:p>
        </p:txBody>
      </p:sp>
      <p:graphicFrame>
        <p:nvGraphicFramePr>
          <p:cNvPr id="10" name="Content Placeholder 9">
            <a:extLst>
              <a:ext uri="{FF2B5EF4-FFF2-40B4-BE49-F238E27FC236}">
                <a16:creationId xmlns:a16="http://schemas.microsoft.com/office/drawing/2014/main" id="{DD15778F-7DDE-4FCD-946B-AE8FD607722A}"/>
              </a:ext>
            </a:extLst>
          </p:cNvPr>
          <p:cNvGraphicFramePr>
            <a:graphicFrameLocks noGrp="1"/>
          </p:cNvGraphicFramePr>
          <p:nvPr>
            <p:ph idx="1"/>
          </p:nvPr>
        </p:nvGraphicFramePr>
        <p:xfrm>
          <a:off x="5942569" y="376865"/>
          <a:ext cx="5977882" cy="3173292"/>
        </p:xfrm>
        <a:graphic>
          <a:graphicData uri="http://schemas.openxmlformats.org/drawingml/2006/table">
            <a:tbl>
              <a:tblPr>
                <a:tableStyleId>{5C22544A-7EE6-4342-B048-85BDC9FD1C3A}</a:tableStyleId>
              </a:tblPr>
              <a:tblGrid>
                <a:gridCol w="3074638">
                  <a:extLst>
                    <a:ext uri="{9D8B030D-6E8A-4147-A177-3AD203B41FA5}">
                      <a16:colId xmlns:a16="http://schemas.microsoft.com/office/drawing/2014/main" val="542287585"/>
                    </a:ext>
                  </a:extLst>
                </a:gridCol>
                <a:gridCol w="2903244">
                  <a:extLst>
                    <a:ext uri="{9D8B030D-6E8A-4147-A177-3AD203B41FA5}">
                      <a16:colId xmlns:a16="http://schemas.microsoft.com/office/drawing/2014/main" val="155865564"/>
                    </a:ext>
                  </a:extLst>
                </a:gridCol>
              </a:tblGrid>
              <a:tr h="1057764">
                <a:tc>
                  <a:txBody>
                    <a:bodyPr/>
                    <a:lstStyle/>
                    <a:p>
                      <a:pPr>
                        <a:lnSpc>
                          <a:spcPct val="115000"/>
                        </a:lnSpc>
                        <a:spcBef>
                          <a:spcPts val="200"/>
                        </a:spcBef>
                      </a:pPr>
                      <a:r>
                        <a:rPr lang="en-GB" sz="3000">
                          <a:effectLst/>
                        </a:rPr>
                        <a:t>Date assignment set</a:t>
                      </a:r>
                      <a:endParaRPr lang="en-GB" sz="3000" b="1" i="1">
                        <a:solidFill>
                          <a:srgbClr val="2F5496"/>
                        </a:solidFill>
                        <a:effectLst/>
                        <a:latin typeface="Calibri" panose="020F0502020204030204" pitchFamily="34" charset="0"/>
                        <a:ea typeface="DengXian Light" panose="020B0503020204020204" pitchFamily="2" charset="-122"/>
                        <a:cs typeface="Arial" panose="020B0604020202020204" pitchFamily="34" charset="0"/>
                      </a:endParaRPr>
                    </a:p>
                  </a:txBody>
                  <a:tcPr marL="172556" marR="172556" marT="0" marB="0"/>
                </a:tc>
                <a:tc>
                  <a:txBody>
                    <a:bodyPr/>
                    <a:lstStyle/>
                    <a:p>
                      <a:pPr>
                        <a:lnSpc>
                          <a:spcPct val="115000"/>
                        </a:lnSpc>
                      </a:pPr>
                      <a:r>
                        <a:rPr lang="en-GB" sz="3000">
                          <a:effectLst/>
                        </a:rPr>
                        <a:t>April 2021</a:t>
                      </a:r>
                      <a:endParaRPr lang="en-GB" sz="2700">
                        <a:effectLst/>
                        <a:latin typeface="Arial" panose="020B0604020202020204" pitchFamily="34" charset="0"/>
                        <a:ea typeface="Times New Roman" panose="02020603050405020304" pitchFamily="18" charset="0"/>
                        <a:cs typeface="Times New Roman" panose="02020603050405020304" pitchFamily="18" charset="0"/>
                      </a:endParaRPr>
                    </a:p>
                  </a:txBody>
                  <a:tcPr marL="172556" marR="172556" marT="0" marB="0"/>
                </a:tc>
                <a:extLst>
                  <a:ext uri="{0D108BD9-81ED-4DB2-BD59-A6C34878D82A}">
                    <a16:rowId xmlns:a16="http://schemas.microsoft.com/office/drawing/2014/main" val="3569116344"/>
                  </a:ext>
                </a:extLst>
              </a:tr>
              <a:tr h="1057764">
                <a:tc>
                  <a:txBody>
                    <a:bodyPr/>
                    <a:lstStyle/>
                    <a:p>
                      <a:pPr>
                        <a:lnSpc>
                          <a:spcPct val="115000"/>
                        </a:lnSpc>
                        <a:spcBef>
                          <a:spcPts val="200"/>
                        </a:spcBef>
                      </a:pPr>
                      <a:r>
                        <a:rPr lang="en-GB" sz="3000" dirty="0">
                          <a:effectLst/>
                        </a:rPr>
                        <a:t>Submission deadline date</a:t>
                      </a:r>
                      <a:endParaRPr lang="en-GB" sz="3000" b="1" i="1" dirty="0">
                        <a:solidFill>
                          <a:srgbClr val="2F5496"/>
                        </a:solidFill>
                        <a:effectLst/>
                        <a:latin typeface="Calibri" panose="020F0502020204030204" pitchFamily="34" charset="0"/>
                        <a:ea typeface="DengXian Light" panose="020B0503020204020204" pitchFamily="2" charset="-122"/>
                        <a:cs typeface="Arial" panose="020B0604020202020204" pitchFamily="34" charset="0"/>
                      </a:endParaRPr>
                    </a:p>
                  </a:txBody>
                  <a:tcPr marL="172556" marR="172556" marT="0" marB="0"/>
                </a:tc>
                <a:tc>
                  <a:txBody>
                    <a:bodyPr/>
                    <a:lstStyle/>
                    <a:p>
                      <a:pPr>
                        <a:lnSpc>
                          <a:spcPct val="115000"/>
                        </a:lnSpc>
                      </a:pPr>
                      <a:r>
                        <a:rPr lang="en-GB" sz="3000">
                          <a:effectLst/>
                        </a:rPr>
                        <a:t>12</a:t>
                      </a:r>
                      <a:r>
                        <a:rPr lang="en-GB" sz="3000" baseline="30000">
                          <a:effectLst/>
                        </a:rPr>
                        <a:t>th</a:t>
                      </a:r>
                      <a:r>
                        <a:rPr lang="en-GB" sz="3000">
                          <a:effectLst/>
                        </a:rPr>
                        <a:t> July 2021</a:t>
                      </a:r>
                      <a:endParaRPr lang="en-GB" sz="2700">
                        <a:effectLst/>
                        <a:latin typeface="Arial" panose="020B0604020202020204" pitchFamily="34" charset="0"/>
                        <a:ea typeface="Times New Roman" panose="02020603050405020304" pitchFamily="18" charset="0"/>
                        <a:cs typeface="Times New Roman" panose="02020603050405020304" pitchFamily="18" charset="0"/>
                      </a:endParaRPr>
                    </a:p>
                  </a:txBody>
                  <a:tcPr marL="172556" marR="172556" marT="0" marB="0"/>
                </a:tc>
                <a:extLst>
                  <a:ext uri="{0D108BD9-81ED-4DB2-BD59-A6C34878D82A}">
                    <a16:rowId xmlns:a16="http://schemas.microsoft.com/office/drawing/2014/main" val="3649318702"/>
                  </a:ext>
                </a:extLst>
              </a:tr>
              <a:tr h="1057764">
                <a:tc>
                  <a:txBody>
                    <a:bodyPr/>
                    <a:lstStyle/>
                    <a:p>
                      <a:pPr>
                        <a:lnSpc>
                          <a:spcPct val="115000"/>
                        </a:lnSpc>
                        <a:spcBef>
                          <a:spcPts val="200"/>
                        </a:spcBef>
                      </a:pPr>
                      <a:r>
                        <a:rPr lang="en-GB" sz="3000">
                          <a:effectLst/>
                        </a:rPr>
                        <a:t>Return date to students</a:t>
                      </a:r>
                      <a:endParaRPr lang="en-GB" sz="3000" b="1" i="1">
                        <a:solidFill>
                          <a:srgbClr val="2F5496"/>
                        </a:solidFill>
                        <a:effectLst/>
                        <a:latin typeface="Calibri" panose="020F0502020204030204" pitchFamily="34" charset="0"/>
                        <a:ea typeface="DengXian Light" panose="020B0503020204020204" pitchFamily="2" charset="-122"/>
                        <a:cs typeface="Arial" panose="020B0604020202020204" pitchFamily="34" charset="0"/>
                      </a:endParaRPr>
                    </a:p>
                  </a:txBody>
                  <a:tcPr marL="172556" marR="172556" marT="0" marB="0"/>
                </a:tc>
                <a:tc>
                  <a:txBody>
                    <a:bodyPr/>
                    <a:lstStyle/>
                    <a:p>
                      <a:pPr>
                        <a:lnSpc>
                          <a:spcPct val="115000"/>
                        </a:lnSpc>
                      </a:pPr>
                      <a:r>
                        <a:rPr lang="en-GB" sz="3000" dirty="0">
                          <a:effectLst/>
                        </a:rPr>
                        <a:t>9</a:t>
                      </a:r>
                      <a:r>
                        <a:rPr lang="en-GB" sz="3000" baseline="30000" dirty="0">
                          <a:effectLst/>
                        </a:rPr>
                        <a:t>th</a:t>
                      </a:r>
                      <a:r>
                        <a:rPr lang="en-GB" sz="3000" dirty="0">
                          <a:effectLst/>
                        </a:rPr>
                        <a:t> August 2021</a:t>
                      </a:r>
                      <a:endParaRPr lang="en-GB" sz="27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172556" marR="172556" marT="0" marB="0"/>
                </a:tc>
                <a:extLst>
                  <a:ext uri="{0D108BD9-81ED-4DB2-BD59-A6C34878D82A}">
                    <a16:rowId xmlns:a16="http://schemas.microsoft.com/office/drawing/2014/main" val="4098768555"/>
                  </a:ext>
                </a:extLst>
              </a:tr>
            </a:tbl>
          </a:graphicData>
        </a:graphic>
      </p:graphicFrame>
    </p:spTree>
    <p:extLst>
      <p:ext uri="{BB962C8B-B14F-4D97-AF65-F5344CB8AC3E}">
        <p14:creationId xmlns:p14="http://schemas.microsoft.com/office/powerpoint/2010/main" val="2688814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5946B2-FCC4-4D6A-8B77-8F1ED4B3EB21}"/>
              </a:ext>
            </a:extLst>
          </p:cNvPr>
          <p:cNvSpPr>
            <a:spLocks noGrp="1"/>
          </p:cNvSpPr>
          <p:nvPr>
            <p:ph type="title"/>
          </p:nvPr>
        </p:nvSpPr>
        <p:spPr>
          <a:xfrm>
            <a:off x="466722" y="586855"/>
            <a:ext cx="3201366" cy="3387497"/>
          </a:xfrm>
        </p:spPr>
        <p:txBody>
          <a:bodyPr anchor="b">
            <a:normAutofit/>
          </a:bodyPr>
          <a:lstStyle/>
          <a:p>
            <a:pPr algn="r"/>
            <a:r>
              <a:rPr lang="en-US" sz="4000" b="1" i="1">
                <a:solidFill>
                  <a:srgbClr val="FFFFFF"/>
                </a:solidFill>
                <a:effectLst/>
                <a:highlight>
                  <a:srgbClr val="0000FF"/>
                </a:highlight>
                <a:latin typeface="Tw Cen MT" panose="020B0602020104020603" pitchFamily="34" charset="0"/>
                <a:ea typeface="Calibri" panose="020F0502020204030204" pitchFamily="34" charset="0"/>
                <a:cs typeface="Times New Roman" panose="02020603050405020304" pitchFamily="18" charset="0"/>
              </a:rPr>
              <a:t>Assessment methods </a:t>
            </a:r>
            <a:endParaRPr lang="en-GB" sz="4000" i="1">
              <a:solidFill>
                <a:srgbClr val="FFFFFF"/>
              </a:solidFill>
              <a:highlight>
                <a:srgbClr val="0000FF"/>
              </a:highlight>
              <a:latin typeface="Tw Cen MT" panose="020B0602020104020603" pitchFamily="34" charset="0"/>
            </a:endParaRPr>
          </a:p>
        </p:txBody>
      </p:sp>
      <p:sp>
        <p:nvSpPr>
          <p:cNvPr id="4" name="Footer Placeholder 3">
            <a:extLst>
              <a:ext uri="{FF2B5EF4-FFF2-40B4-BE49-F238E27FC236}">
                <a16:creationId xmlns:a16="http://schemas.microsoft.com/office/drawing/2014/main" id="{06031FC7-B827-4B70-BF6D-CB2FE78BF065}"/>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GB" sz="1100">
                <a:solidFill>
                  <a:srgbClr val="FFFFFF"/>
                </a:solidFill>
              </a:rPr>
              <a:t>Created by Tayo Alebiosu</a:t>
            </a:r>
          </a:p>
        </p:txBody>
      </p:sp>
      <p:sp>
        <p:nvSpPr>
          <p:cNvPr id="3" name="Content Placeholder 2">
            <a:extLst>
              <a:ext uri="{FF2B5EF4-FFF2-40B4-BE49-F238E27FC236}">
                <a16:creationId xmlns:a16="http://schemas.microsoft.com/office/drawing/2014/main" id="{4D8E4EDB-B9A1-40AD-9A81-7385D61DA9FD}"/>
              </a:ext>
            </a:extLst>
          </p:cNvPr>
          <p:cNvSpPr>
            <a:spLocks noGrp="1"/>
          </p:cNvSpPr>
          <p:nvPr>
            <p:ph idx="1"/>
          </p:nvPr>
        </p:nvSpPr>
        <p:spPr>
          <a:xfrm>
            <a:off x="4267201" y="371062"/>
            <a:ext cx="7659756" cy="5824466"/>
          </a:xfrm>
        </p:spPr>
        <p:txBody>
          <a:bodyPr anchor="ctr">
            <a:normAutofit/>
          </a:bodyPr>
          <a:lstStyle/>
          <a:p>
            <a:pPr>
              <a:spcAft>
                <a:spcPts val="800"/>
              </a:spcAft>
            </a:pPr>
            <a:r>
              <a:rPr lang="en-GB" sz="2400" dirty="0">
                <a:effectLst/>
                <a:latin typeface="Tw Cen MT" panose="020B0602020104020603" pitchFamily="34" charset="0"/>
                <a:ea typeface="Calibri" panose="020F0502020204030204" pitchFamily="34" charset="0"/>
                <a:cs typeface="Times New Roman" panose="02020603050405020304" pitchFamily="18" charset="0"/>
              </a:rPr>
              <a:t>The assessment Guide for Work Related Learning (WRL) has one (1) summative component:</a:t>
            </a:r>
          </a:p>
          <a:p>
            <a:pPr>
              <a:spcAft>
                <a:spcPts val="800"/>
              </a:spcAft>
            </a:pPr>
            <a:r>
              <a:rPr lang="en-GB" sz="2400" b="1" dirty="0">
                <a:effectLst/>
                <a:latin typeface="Tw Cen MT" panose="020B0602020104020603" pitchFamily="34" charset="0"/>
                <a:ea typeface="Calibri" panose="020F0502020204030204" pitchFamily="34" charset="0"/>
                <a:cs typeface="Times New Roman" panose="02020603050405020304" pitchFamily="18" charset="0"/>
              </a:rPr>
              <a:t>Individual Report (weighted 100%)</a:t>
            </a:r>
            <a:endParaRPr lang="en-GB" sz="2400" dirty="0">
              <a:effectLst/>
              <a:latin typeface="Tw Cen MT" panose="020B0602020104020603" pitchFamily="34" charset="0"/>
              <a:ea typeface="Calibri" panose="020F0502020204030204" pitchFamily="34" charset="0"/>
              <a:cs typeface="Times New Roman" panose="02020603050405020304" pitchFamily="18" charset="0"/>
            </a:endParaRPr>
          </a:p>
          <a:p>
            <a:pPr marL="0" indent="0">
              <a:spcAft>
                <a:spcPts val="800"/>
              </a:spcAft>
              <a:buNone/>
            </a:pPr>
            <a:r>
              <a:rPr lang="en-GB" sz="2400" b="1" dirty="0">
                <a:effectLst/>
                <a:latin typeface="Tw Cen MT" panose="020B0602020104020603" pitchFamily="34" charset="0"/>
                <a:ea typeface="Calibri" panose="020F0502020204030204" pitchFamily="34" charset="0"/>
                <a:cs typeface="Times New Roman" panose="02020603050405020304" pitchFamily="18" charset="0"/>
              </a:rPr>
              <a:t>Tasks to be completed </a:t>
            </a:r>
            <a:r>
              <a:rPr lang="en-GB" sz="2400" dirty="0">
                <a:effectLst/>
                <a:latin typeface="Tw Cen MT" panose="020B0602020104020603" pitchFamily="34" charset="0"/>
                <a:ea typeface="Calibri" panose="020F0502020204030204" pitchFamily="34" charset="0"/>
                <a:cs typeface="Times New Roman" panose="02020603050405020304" pitchFamily="18" charset="0"/>
              </a:rPr>
              <a:t>(of not more than </a:t>
            </a:r>
            <a:r>
              <a:rPr lang="en-GB" sz="2400" b="1" dirty="0">
                <a:solidFill>
                  <a:schemeClr val="bg1"/>
                </a:solidFill>
                <a:effectLst/>
                <a:highlight>
                  <a:srgbClr val="008080"/>
                </a:highlight>
                <a:latin typeface="Tw Cen MT" panose="020B0602020104020603" pitchFamily="34" charset="0"/>
                <a:ea typeface="Calibri" panose="020F0502020204030204" pitchFamily="34" charset="0"/>
                <a:cs typeface="Times New Roman" panose="02020603050405020304" pitchFamily="18" charset="0"/>
              </a:rPr>
              <a:t>2500 words</a:t>
            </a:r>
            <a:r>
              <a:rPr lang="en-GB" sz="2400" dirty="0">
                <a:solidFill>
                  <a:schemeClr val="bg1"/>
                </a:solidFill>
                <a:effectLst/>
                <a:latin typeface="Tw Cen MT" panose="020B0602020104020603" pitchFamily="34" charset="0"/>
                <a:ea typeface="Calibri" panose="020F0502020204030204" pitchFamily="34" charset="0"/>
                <a:cs typeface="Times New Roman" panose="02020603050405020304" pitchFamily="18" charset="0"/>
              </a:rPr>
              <a:t>)</a:t>
            </a:r>
          </a:p>
          <a:p>
            <a:pPr marL="342900" lvl="0" indent="-342900">
              <a:buFont typeface="Symbol" panose="05050102010706020507" pitchFamily="18" charset="2"/>
              <a:buChar char=""/>
            </a:pPr>
            <a:r>
              <a:rPr lang="en-GB" sz="2400" dirty="0">
                <a:effectLst/>
                <a:latin typeface="Tw Cen MT" panose="020B0602020104020603" pitchFamily="34" charset="0"/>
                <a:ea typeface="Calibri" panose="020F0502020204030204" pitchFamily="34" charset="0"/>
                <a:cs typeface="Times New Roman" panose="02020603050405020304" pitchFamily="18" charset="0"/>
              </a:rPr>
              <a:t>Collate an individual </a:t>
            </a:r>
            <a:r>
              <a:rPr lang="en-GB" sz="2400" b="1" dirty="0">
                <a:effectLst/>
                <a:latin typeface="Tw Cen MT" panose="020B0602020104020603" pitchFamily="34" charset="0"/>
                <a:ea typeface="Calibri" panose="020F0502020204030204" pitchFamily="34" charset="0"/>
                <a:cs typeface="Times New Roman" panose="02020603050405020304" pitchFamily="18" charset="0"/>
              </a:rPr>
              <a:t>report</a:t>
            </a:r>
            <a:r>
              <a:rPr lang="en-GB" sz="2400" dirty="0">
                <a:effectLst/>
                <a:latin typeface="Tw Cen MT" panose="020B0602020104020603" pitchFamily="34" charset="0"/>
                <a:ea typeface="Calibri" panose="020F0502020204030204" pitchFamily="34" charset="0"/>
                <a:cs typeface="Times New Roman" panose="02020603050405020304" pitchFamily="18" charset="0"/>
              </a:rPr>
              <a:t> which assesses the health and social care sector, taking into account the current situation of the CoVid19 pandemic.</a:t>
            </a:r>
          </a:p>
          <a:p>
            <a:pPr marL="342900" lvl="0" indent="-342900">
              <a:buFont typeface="Symbol" panose="05050102010706020507" pitchFamily="18" charset="2"/>
              <a:buChar char=""/>
            </a:pPr>
            <a:r>
              <a:rPr lang="en-GB" sz="2400" dirty="0">
                <a:effectLst/>
                <a:latin typeface="Tw Cen MT" panose="020B0602020104020603" pitchFamily="34" charset="0"/>
                <a:ea typeface="Calibri" panose="020F0502020204030204" pitchFamily="34" charset="0"/>
                <a:cs typeface="Times New Roman" panose="02020603050405020304" pitchFamily="18" charset="0"/>
              </a:rPr>
              <a:t>Explore how this has impacted the career prospects for health and social care. </a:t>
            </a:r>
          </a:p>
          <a:p>
            <a:pPr marL="342900" lvl="0" indent="-342900">
              <a:spcAft>
                <a:spcPts val="800"/>
              </a:spcAft>
              <a:buFont typeface="Symbol" panose="05050102010706020507" pitchFamily="18" charset="2"/>
              <a:buChar char=""/>
            </a:pPr>
            <a:r>
              <a:rPr lang="en-GB" sz="2400" dirty="0">
                <a:effectLst/>
                <a:latin typeface="Tw Cen MT" panose="020B0602020104020603" pitchFamily="34" charset="0"/>
                <a:ea typeface="Calibri" panose="020F0502020204030204" pitchFamily="34" charset="0"/>
                <a:cs typeface="Times New Roman" panose="02020603050405020304" pitchFamily="18" charset="0"/>
              </a:rPr>
              <a:t>Evaluate an organisation as an exemplar to justify your stand, by applying the theories and models learned from this module. </a:t>
            </a:r>
          </a:p>
          <a:p>
            <a:endParaRPr lang="en-GB" sz="2000" dirty="0"/>
          </a:p>
        </p:txBody>
      </p:sp>
    </p:spTree>
    <p:extLst>
      <p:ext uri="{BB962C8B-B14F-4D97-AF65-F5344CB8AC3E}">
        <p14:creationId xmlns:p14="http://schemas.microsoft.com/office/powerpoint/2010/main" val="3462171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2DDA8-9874-40EC-BB92-3577DF19B76F}"/>
              </a:ext>
            </a:extLst>
          </p:cNvPr>
          <p:cNvSpPr>
            <a:spLocks noGrp="1"/>
          </p:cNvSpPr>
          <p:nvPr>
            <p:ph type="title"/>
          </p:nvPr>
        </p:nvSpPr>
        <p:spPr>
          <a:xfrm>
            <a:off x="481013" y="3752849"/>
            <a:ext cx="3290887" cy="2452687"/>
          </a:xfrm>
        </p:spPr>
        <p:txBody>
          <a:bodyPr anchor="ctr">
            <a:normAutofit/>
          </a:bodyPr>
          <a:lstStyle/>
          <a:p>
            <a:r>
              <a:rPr lang="en-GB" sz="4000" b="1" i="1" dirty="0">
                <a:solidFill>
                  <a:srgbClr val="0070C0"/>
                </a:solidFill>
                <a:latin typeface="Candara" panose="020E0502030303020204" pitchFamily="34" charset="0"/>
              </a:rPr>
              <a:t>LO2 Activity</a:t>
            </a:r>
          </a:p>
        </p:txBody>
      </p:sp>
      <p:pic>
        <p:nvPicPr>
          <p:cNvPr id="1026" name="Picture 2" descr="Image result for activity images">
            <a:extLst>
              <a:ext uri="{FF2B5EF4-FFF2-40B4-BE49-F238E27FC236}">
                <a16:creationId xmlns:a16="http://schemas.microsoft.com/office/drawing/2014/main" id="{6306831A-11A0-4D4D-A845-0BBB137550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8881" b="26435"/>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17A5378-3D95-43EE-B546-21F1ACC09E71}"/>
              </a:ext>
            </a:extLst>
          </p:cNvPr>
          <p:cNvSpPr>
            <a:spLocks noGrp="1"/>
          </p:cNvSpPr>
          <p:nvPr>
            <p:ph idx="1"/>
          </p:nvPr>
        </p:nvSpPr>
        <p:spPr>
          <a:xfrm>
            <a:off x="4038600" y="3906147"/>
            <a:ext cx="7485413" cy="2452687"/>
          </a:xfrm>
        </p:spPr>
        <p:txBody>
          <a:bodyPr anchor="ctr">
            <a:normAutofit lnSpcReduction="10000"/>
          </a:bodyPr>
          <a:lstStyle/>
          <a:p>
            <a:r>
              <a:rPr lang="en-GB" sz="3400" dirty="0">
                <a:latin typeface="Tw Cen MT" panose="020B0602020104020603" pitchFamily="34" charset="0"/>
              </a:rPr>
              <a:t>Individually, research </a:t>
            </a:r>
            <a:r>
              <a:rPr lang="en-US" sz="3400" dirty="0">
                <a:latin typeface="Tw Cen MT" panose="020B0602020104020603" pitchFamily="34" charset="0"/>
              </a:rPr>
              <a:t>the impacts of </a:t>
            </a:r>
            <a:r>
              <a:rPr lang="en-GB" sz="3400" dirty="0">
                <a:latin typeface="Tw Cen MT" panose="020B0602020104020603" pitchFamily="34" charset="0"/>
              </a:rPr>
              <a:t>Covid 19 </a:t>
            </a:r>
            <a:r>
              <a:rPr lang="en-US" sz="3400" dirty="0">
                <a:latin typeface="Tw Cen MT" panose="020B0602020104020603" pitchFamily="34" charset="0"/>
              </a:rPr>
              <a:t>on the health and care system’s using the NHS as a National key perspective</a:t>
            </a:r>
            <a:r>
              <a:rPr lang="en-GB" sz="3400" dirty="0">
                <a:latin typeface="Tw Cen MT" panose="020B0602020104020603" pitchFamily="34" charset="0"/>
              </a:rPr>
              <a:t>.</a:t>
            </a:r>
          </a:p>
          <a:p>
            <a:r>
              <a:rPr lang="en-GB" sz="3400" dirty="0">
                <a:latin typeface="Tw Cen MT" panose="020B0602020104020603" pitchFamily="34" charset="0"/>
              </a:rPr>
              <a:t>Feedback by explaining your findings</a:t>
            </a:r>
          </a:p>
          <a:p>
            <a:pPr marL="0" indent="0">
              <a:buNone/>
            </a:pPr>
            <a:endParaRPr lang="en-GB" sz="1800" dirty="0"/>
          </a:p>
        </p:txBody>
      </p:sp>
      <p:sp>
        <p:nvSpPr>
          <p:cNvPr id="4" name="Footer Placeholder 3">
            <a:extLst>
              <a:ext uri="{FF2B5EF4-FFF2-40B4-BE49-F238E27FC236}">
                <a16:creationId xmlns:a16="http://schemas.microsoft.com/office/drawing/2014/main" id="{032B6E86-596D-4DE3-A602-470851FC9A2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GB">
                <a:solidFill>
                  <a:schemeClr val="tx1">
                    <a:lumMod val="75000"/>
                    <a:lumOff val="25000"/>
                  </a:schemeClr>
                </a:solidFill>
              </a:rPr>
              <a:t>Created by Tayo Alebiosu</a:t>
            </a:r>
          </a:p>
        </p:txBody>
      </p:sp>
    </p:spTree>
    <p:extLst>
      <p:ext uri="{BB962C8B-B14F-4D97-AF65-F5344CB8AC3E}">
        <p14:creationId xmlns:p14="http://schemas.microsoft.com/office/powerpoint/2010/main" val="3081936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rimary Care in a Pandemic: Spotting Mental Health Needs During COVID and  More">
            <a:extLst>
              <a:ext uri="{FF2B5EF4-FFF2-40B4-BE49-F238E27FC236}">
                <a16:creationId xmlns:a16="http://schemas.microsoft.com/office/drawing/2014/main" id="{27391460-30B2-4074-A889-9065A95E3E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786" r="7903"/>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664F47-E824-4A8A-892A-D1A068725A3C}"/>
              </a:ext>
            </a:extLst>
          </p:cNvPr>
          <p:cNvSpPr>
            <a:spLocks noGrp="1"/>
          </p:cNvSpPr>
          <p:nvPr>
            <p:ph idx="1"/>
          </p:nvPr>
        </p:nvSpPr>
        <p:spPr>
          <a:xfrm>
            <a:off x="7545678" y="1083703"/>
            <a:ext cx="4643273" cy="4937270"/>
          </a:xfrm>
        </p:spPr>
        <p:txBody>
          <a:bodyPr>
            <a:noAutofit/>
          </a:bodyPr>
          <a:lstStyle/>
          <a:p>
            <a:r>
              <a:rPr lang="en-GB" sz="3200" b="0" i="0" dirty="0">
                <a:effectLst/>
                <a:latin typeface="Tw Cen MT" panose="020B0602020104020603" pitchFamily="34" charset="0"/>
              </a:rPr>
              <a:t>For the first time in history, a health crisis has shut down the entire global economy, painfully demonstrating how inseparable healthcare and the economy have become. </a:t>
            </a:r>
            <a:endParaRPr lang="en-GB" sz="3200" dirty="0">
              <a:latin typeface="Tw Cen MT" panose="020B0602020104020603" pitchFamily="34" charset="0"/>
            </a:endParaRPr>
          </a:p>
        </p:txBody>
      </p:sp>
    </p:spTree>
    <p:extLst>
      <p:ext uri="{BB962C8B-B14F-4D97-AF65-F5344CB8AC3E}">
        <p14:creationId xmlns:p14="http://schemas.microsoft.com/office/powerpoint/2010/main" val="1320578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7E3684-3429-4298-9FE8-309DB3A751DE}"/>
              </a:ext>
            </a:extLst>
          </p:cNvPr>
          <p:cNvSpPr>
            <a:spLocks noGrp="1"/>
          </p:cNvSpPr>
          <p:nvPr>
            <p:ph idx="1"/>
          </p:nvPr>
        </p:nvSpPr>
        <p:spPr>
          <a:xfrm>
            <a:off x="4965430" y="391649"/>
            <a:ext cx="6586489" cy="6135759"/>
          </a:xfrm>
        </p:spPr>
        <p:txBody>
          <a:bodyPr>
            <a:normAutofit/>
          </a:bodyPr>
          <a:lstStyle/>
          <a:p>
            <a:endParaRPr lang="en-GB" sz="2000" dirty="0"/>
          </a:p>
          <a:p>
            <a:r>
              <a:rPr lang="en-GB" dirty="0">
                <a:highlight>
                  <a:srgbClr val="FFFF00"/>
                </a:highlight>
                <a:latin typeface="Tw Cen MT" panose="020B0602020104020603" pitchFamily="34" charset="0"/>
              </a:rPr>
              <a:t>Coronavirus</a:t>
            </a:r>
            <a:r>
              <a:rPr lang="en-GB" dirty="0">
                <a:latin typeface="Tw Cen MT" panose="020B0602020104020603" pitchFamily="34" charset="0"/>
              </a:rPr>
              <a:t>—now officially known as COVID-19—likely won’t be as disastrous as that particular prediction, but there have been</a:t>
            </a:r>
            <a:r>
              <a:rPr lang="en-GB" b="1" dirty="0">
                <a:latin typeface="Tw Cen MT" panose="020B0602020104020603" pitchFamily="34" charset="0"/>
                <a:hlinkClick r:id="rId2"/>
              </a:rPr>
              <a:t> 45,171 confirmed cases globally</a:t>
            </a:r>
            <a:r>
              <a:rPr lang="en-GB" dirty="0">
                <a:latin typeface="Tw Cen MT" panose="020B0602020104020603" pitchFamily="34" charset="0"/>
              </a:rPr>
              <a:t> across two dozen countries, and 1,115 people have died. </a:t>
            </a:r>
          </a:p>
          <a:p>
            <a:r>
              <a:rPr lang="en-GB" dirty="0">
                <a:latin typeface="Tw Cen MT" panose="020B0602020104020603" pitchFamily="34" charset="0"/>
              </a:rPr>
              <a:t>It has global health officials very concerned about just how prepared we are for this or any other pandemic. On January 31, 2020, the </a:t>
            </a:r>
            <a:r>
              <a:rPr lang="en-GB" b="1" dirty="0">
                <a:latin typeface="Tw Cen MT" panose="020B0602020104020603" pitchFamily="34" charset="0"/>
                <a:hlinkClick r:id="rId3"/>
              </a:rPr>
              <a:t>World Health Organization</a:t>
            </a:r>
            <a:r>
              <a:rPr lang="en-GB" dirty="0">
                <a:latin typeface="Tw Cen MT" panose="020B0602020104020603" pitchFamily="34" charset="0"/>
              </a:rPr>
              <a:t> declared the outbreak a Public Health Emergency of International Concern.</a:t>
            </a:r>
          </a:p>
          <a:p>
            <a:pPr marL="0" indent="0">
              <a:buNone/>
            </a:pPr>
            <a:r>
              <a:rPr lang="en-GB" sz="2000" dirty="0">
                <a:latin typeface="Tw Cen MT" panose="020B0602020104020603" pitchFamily="34" charset="0"/>
              </a:rPr>
              <a:t> </a:t>
            </a:r>
            <a:endParaRPr lang="en-GB" sz="2000" dirty="0">
              <a:latin typeface="Candara" panose="020E0502030303020204" pitchFamily="34" charset="0"/>
            </a:endParaRPr>
          </a:p>
          <a:p>
            <a:endParaRPr lang="en-GB" sz="2000" dirty="0"/>
          </a:p>
          <a:p>
            <a:pPr marL="0" indent="0">
              <a:buNone/>
            </a:pPr>
            <a:endParaRPr lang="en-GB" sz="2000" dirty="0"/>
          </a:p>
          <a:p>
            <a:endParaRPr lang="en-GB" sz="2000" dirty="0"/>
          </a:p>
        </p:txBody>
      </p:sp>
      <p:pic>
        <p:nvPicPr>
          <p:cNvPr id="7170" name="Picture 2" descr="Image result for global health image">
            <a:extLst>
              <a:ext uri="{FF2B5EF4-FFF2-40B4-BE49-F238E27FC236}">
                <a16:creationId xmlns:a16="http://schemas.microsoft.com/office/drawing/2014/main" id="{B74BD6C5-6308-4CA9-97EF-29F64F7D75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525" r="27525"/>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76"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AA55B"/>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26C4188A-8B0C-4327-B554-47449788757E}"/>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Created by Tayo Alebiosu</a:t>
            </a:r>
          </a:p>
        </p:txBody>
      </p:sp>
    </p:spTree>
    <p:extLst>
      <p:ext uri="{BB962C8B-B14F-4D97-AF65-F5344CB8AC3E}">
        <p14:creationId xmlns:p14="http://schemas.microsoft.com/office/powerpoint/2010/main" val="3060734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global health image">
            <a:extLst>
              <a:ext uri="{FF2B5EF4-FFF2-40B4-BE49-F238E27FC236}">
                <a16:creationId xmlns:a16="http://schemas.microsoft.com/office/drawing/2014/main" id="{1D95C893-690C-4A2C-955F-658C0C398B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226" r="9091" b="2165"/>
          <a:stretch/>
        </p:blipFill>
        <p:spPr bwMode="auto">
          <a:xfrm>
            <a:off x="4186144" y="2354706"/>
            <a:ext cx="8005855" cy="45032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23AFB06-A55A-4B2F-8802-749BBB4BFEA6}"/>
              </a:ext>
            </a:extLst>
          </p:cNvPr>
          <p:cNvSpPr>
            <a:spLocks noGrp="1"/>
          </p:cNvSpPr>
          <p:nvPr>
            <p:ph type="title"/>
          </p:nvPr>
        </p:nvSpPr>
        <p:spPr>
          <a:xfrm>
            <a:off x="336884" y="380050"/>
            <a:ext cx="2725171" cy="841419"/>
          </a:xfrm>
        </p:spPr>
        <p:txBody>
          <a:bodyPr>
            <a:normAutofit/>
          </a:bodyPr>
          <a:lstStyle/>
          <a:p>
            <a:r>
              <a:rPr lang="en-GB" sz="4000" b="1" i="1" dirty="0">
                <a:solidFill>
                  <a:srgbClr val="0070C0"/>
                </a:solidFill>
                <a:effectLst>
                  <a:outerShdw blurRad="38100" dist="38100" dir="2700000" algn="tl">
                    <a:srgbClr val="000000">
                      <a:alpha val="43137"/>
                    </a:srgbClr>
                  </a:outerShdw>
                </a:effectLst>
                <a:latin typeface="Candara" panose="020E0502030303020204" pitchFamily="34" charset="0"/>
              </a:rPr>
              <a:t>Cont.…</a:t>
            </a:r>
          </a:p>
        </p:txBody>
      </p:sp>
      <p:sp>
        <p:nvSpPr>
          <p:cNvPr id="3" name="Content Placeholder 2">
            <a:extLst>
              <a:ext uri="{FF2B5EF4-FFF2-40B4-BE49-F238E27FC236}">
                <a16:creationId xmlns:a16="http://schemas.microsoft.com/office/drawing/2014/main" id="{B3800A65-B4B0-45D5-9EA7-0438FD64D6F3}"/>
              </a:ext>
            </a:extLst>
          </p:cNvPr>
          <p:cNvSpPr>
            <a:spLocks noGrp="1"/>
          </p:cNvSpPr>
          <p:nvPr>
            <p:ph idx="1"/>
          </p:nvPr>
        </p:nvSpPr>
        <p:spPr>
          <a:xfrm>
            <a:off x="336885" y="1391478"/>
            <a:ext cx="7197772" cy="4503295"/>
          </a:xfrm>
        </p:spPr>
        <p:txBody>
          <a:bodyPr>
            <a:normAutofit lnSpcReduction="10000"/>
          </a:bodyPr>
          <a:lstStyle/>
          <a:p>
            <a:r>
              <a:rPr lang="en-GB" sz="2400" dirty="0">
                <a:latin typeface="Tw Cen MT" panose="020B0602020104020603" pitchFamily="34" charset="0"/>
              </a:rPr>
              <a:t>In another blow, the pandemic threatens to set back hard-won global health progress achieved over the past two decades - in fighting infectious diseases, for example, and improving maternal and child health.</a:t>
            </a:r>
          </a:p>
          <a:p>
            <a:endParaRPr lang="en-GB" sz="2400" dirty="0">
              <a:latin typeface="Tw Cen MT" panose="020B0602020104020603" pitchFamily="34" charset="0"/>
            </a:endParaRPr>
          </a:p>
          <a:p>
            <a:r>
              <a:rPr lang="en-GB" sz="2400" dirty="0">
                <a:latin typeface="Tw Cen MT" panose="020B0602020104020603" pitchFamily="34" charset="0"/>
              </a:rPr>
              <a:t>So in 2021, countries around the world will need to continue battle COVID-19 (albeit with the knowledge that effective tools are evolving). </a:t>
            </a:r>
          </a:p>
          <a:p>
            <a:r>
              <a:rPr lang="en-GB" sz="2400" dirty="0">
                <a:latin typeface="Tw Cen MT" panose="020B0602020104020603" pitchFamily="34" charset="0"/>
              </a:rPr>
              <a:t>They will need to move swiftly to repair and reinforce their health systems so they can deliver these tools, and to address the key societal and environmental issues that result in some sections of the population suffering so much more than others. </a:t>
            </a:r>
          </a:p>
          <a:p>
            <a:endParaRPr lang="en-GB" sz="2000" dirty="0"/>
          </a:p>
        </p:txBody>
      </p:sp>
      <p:sp>
        <p:nvSpPr>
          <p:cNvPr id="4" name="Footer Placeholder 3">
            <a:extLst>
              <a:ext uri="{FF2B5EF4-FFF2-40B4-BE49-F238E27FC236}">
                <a16:creationId xmlns:a16="http://schemas.microsoft.com/office/drawing/2014/main" id="{E2ED1C0B-1A26-45B0-BCF7-E6A1A638C62A}"/>
              </a:ext>
            </a:extLst>
          </p:cNvPr>
          <p:cNvSpPr>
            <a:spLocks noGrp="1"/>
          </p:cNvSpPr>
          <p:nvPr>
            <p:ph type="ftr" sz="quarter" idx="11"/>
          </p:nvPr>
        </p:nvSpPr>
        <p:spPr/>
        <p:txBody>
          <a:bodyPr/>
          <a:lstStyle/>
          <a:p>
            <a:r>
              <a:rPr lang="en-GB" dirty="0">
                <a:solidFill>
                  <a:schemeClr val="tx1"/>
                </a:solidFill>
              </a:rPr>
              <a:t>Created by Tayo Alebiosu</a:t>
            </a:r>
          </a:p>
        </p:txBody>
      </p:sp>
    </p:spTree>
    <p:extLst>
      <p:ext uri="{BB962C8B-B14F-4D97-AF65-F5344CB8AC3E}">
        <p14:creationId xmlns:p14="http://schemas.microsoft.com/office/powerpoint/2010/main" val="1996279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Months Into The Pandemic, Illness Lingers For Some Declared Virus-Free">
            <a:extLst>
              <a:ext uri="{FF2B5EF4-FFF2-40B4-BE49-F238E27FC236}">
                <a16:creationId xmlns:a16="http://schemas.microsoft.com/office/drawing/2014/main" id="{A91B17AF-ABB9-48AD-9FAD-CCD8AE5B4B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7"/>
          <a:stretch/>
        </p:blipFill>
        <p:spPr bwMode="auto">
          <a:xfrm>
            <a:off x="3355420" y="590842"/>
            <a:ext cx="8836578" cy="626715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D1F9F67-D870-423E-8E84-FD1913A2BA65}"/>
              </a:ext>
            </a:extLst>
          </p:cNvPr>
          <p:cNvSpPr>
            <a:spLocks noGrp="1"/>
          </p:cNvSpPr>
          <p:nvPr>
            <p:ph idx="1"/>
          </p:nvPr>
        </p:nvSpPr>
        <p:spPr>
          <a:xfrm>
            <a:off x="0" y="801858"/>
            <a:ext cx="6096000" cy="5824025"/>
          </a:xfrm>
        </p:spPr>
        <p:txBody>
          <a:bodyPr>
            <a:noAutofit/>
          </a:bodyPr>
          <a:lstStyle/>
          <a:p>
            <a:r>
              <a:rPr lang="en-GB" dirty="0">
                <a:latin typeface="Tw Cen MT" panose="020B0602020104020603" pitchFamily="34" charset="0"/>
              </a:rPr>
              <a:t>The impacts of COVID-19 to date have been significant on health, the economy and society. As with many other diseases, COVID-19 has a more severe </a:t>
            </a:r>
            <a:r>
              <a:rPr lang="en-GB" dirty="0">
                <a:solidFill>
                  <a:schemeClr val="bg1"/>
                </a:solidFill>
                <a:highlight>
                  <a:srgbClr val="008080"/>
                </a:highlight>
                <a:latin typeface="Tw Cen MT" panose="020B0602020104020603" pitchFamily="34" charset="0"/>
              </a:rPr>
              <a:t>impact on vulnerable groups, including older people, people with disabilities, ethnic minorities</a:t>
            </a:r>
            <a:r>
              <a:rPr lang="en-GB" dirty="0">
                <a:latin typeface="Tw Cen MT" panose="020B0602020104020603" pitchFamily="34" charset="0"/>
              </a:rPr>
              <a:t> and those living in deprived areas. </a:t>
            </a:r>
          </a:p>
          <a:p>
            <a:r>
              <a:rPr lang="en-GB" dirty="0">
                <a:latin typeface="Tw Cen MT" panose="020B0602020104020603" pitchFamily="34" charset="0"/>
              </a:rPr>
              <a:t>Allowing the virus to grow exponentially would lead to impacts, in terms of loss of life and ill health, that would be considered intolerable for society.</a:t>
            </a:r>
          </a:p>
        </p:txBody>
      </p:sp>
    </p:spTree>
    <p:extLst>
      <p:ext uri="{BB962C8B-B14F-4D97-AF65-F5344CB8AC3E}">
        <p14:creationId xmlns:p14="http://schemas.microsoft.com/office/powerpoint/2010/main" val="3341822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 name="Group 74">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6" name="Rectangle 75">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4545A5A5-924E-4620-BFEA-BBD5F6DD84D6}"/>
              </a:ext>
            </a:extLst>
          </p:cNvPr>
          <p:cNvSpPr>
            <a:spLocks noGrp="1"/>
          </p:cNvSpPr>
          <p:nvPr>
            <p:ph type="title"/>
          </p:nvPr>
        </p:nvSpPr>
        <p:spPr>
          <a:xfrm>
            <a:off x="643467" y="321734"/>
            <a:ext cx="10905066" cy="1135737"/>
          </a:xfrm>
        </p:spPr>
        <p:txBody>
          <a:bodyPr>
            <a:normAutofit/>
          </a:bodyPr>
          <a:lstStyle/>
          <a:p>
            <a:pPr algn="ctr"/>
            <a:r>
              <a:rPr lang="en-GB" sz="3600" b="1" dirty="0">
                <a:solidFill>
                  <a:schemeClr val="bg1"/>
                </a:solidFill>
                <a:highlight>
                  <a:srgbClr val="008080"/>
                </a:highlight>
                <a:latin typeface="Candara" panose="020E0502030303020204" pitchFamily="34" charset="0"/>
              </a:rPr>
              <a:t>LO 1 activity</a:t>
            </a:r>
            <a:endParaRPr lang="en-GB" sz="3600" dirty="0">
              <a:solidFill>
                <a:schemeClr val="bg1"/>
              </a:solidFill>
              <a:latin typeface="Candara" panose="020E0502030303020204" pitchFamily="34" charset="0"/>
            </a:endParaRPr>
          </a:p>
        </p:txBody>
      </p:sp>
      <p:grpSp>
        <p:nvGrpSpPr>
          <p:cNvPr id="79" name="Group 7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80" name="Isosceles Triangle 7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Free Smiley Face Emoji Transparent Background, Download Free Smiley Face  Emoji Transparent Background png images, Free ClipArts on Clipart Library">
            <a:extLst>
              <a:ext uri="{FF2B5EF4-FFF2-40B4-BE49-F238E27FC236}">
                <a16:creationId xmlns:a16="http://schemas.microsoft.com/office/drawing/2014/main" id="{DFF5902E-7AEF-4C46-9A78-7D5B7A8AC7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rot="21600000">
            <a:off x="4389119" y="3879706"/>
            <a:ext cx="1321320" cy="116276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064F8C0-02DD-40CB-A878-330C948975F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GB"/>
              <a:t>Created by Tayo Alebiosu</a:t>
            </a:r>
          </a:p>
        </p:txBody>
      </p:sp>
      <p:graphicFrame>
        <p:nvGraphicFramePr>
          <p:cNvPr id="1028" name="Content Placeholder 2">
            <a:extLst>
              <a:ext uri="{FF2B5EF4-FFF2-40B4-BE49-F238E27FC236}">
                <a16:creationId xmlns:a16="http://schemas.microsoft.com/office/drawing/2014/main" id="{883EE76B-DA2C-409C-A91F-57416E817931}"/>
              </a:ext>
            </a:extLst>
          </p:cNvPr>
          <p:cNvGraphicFramePr>
            <a:graphicFrameLocks noGrp="1"/>
          </p:cNvGraphicFramePr>
          <p:nvPr>
            <p:ph idx="1"/>
            <p:extLst>
              <p:ext uri="{D42A27DB-BD31-4B8C-83A1-F6EECF244321}">
                <p14:modId xmlns:p14="http://schemas.microsoft.com/office/powerpoint/2010/main" val="1277130873"/>
              </p:ext>
            </p:extLst>
          </p:nvPr>
        </p:nvGraphicFramePr>
        <p:xfrm>
          <a:off x="643468" y="1782981"/>
          <a:ext cx="6842935"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5821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BBC0489-8494-2343-AAD4-C918FC5386DF}"/>
              </a:ext>
            </a:extLst>
          </p:cNvPr>
          <p:cNvPicPr>
            <a:picLocks noChangeAspect="1"/>
          </p:cNvPicPr>
          <p:nvPr/>
        </p:nvPicPr>
        <p:blipFill rotWithShape="1">
          <a:blip r:embed="rId2"/>
          <a:srcRect l="19576" t="9792" r="4994" b="7917"/>
          <a:stretch/>
        </p:blipFill>
        <p:spPr>
          <a:xfrm>
            <a:off x="802480" y="0"/>
            <a:ext cx="10587039" cy="6857999"/>
          </a:xfrm>
          <a:prstGeom prst="rect">
            <a:avLst/>
          </a:prstGeom>
        </p:spPr>
      </p:pic>
      <p:sp>
        <p:nvSpPr>
          <p:cNvPr id="2" name="TextBox 1">
            <a:extLst>
              <a:ext uri="{FF2B5EF4-FFF2-40B4-BE49-F238E27FC236}">
                <a16:creationId xmlns:a16="http://schemas.microsoft.com/office/drawing/2014/main" id="{CCA69CCE-878C-7D4D-BF4A-29AD10B2A135}"/>
              </a:ext>
            </a:extLst>
          </p:cNvPr>
          <p:cNvSpPr txBox="1"/>
          <p:nvPr/>
        </p:nvSpPr>
        <p:spPr>
          <a:xfrm>
            <a:off x="9259231" y="501805"/>
            <a:ext cx="2932769" cy="707886"/>
          </a:xfrm>
          <a:prstGeom prst="rect">
            <a:avLst/>
          </a:prstGeom>
          <a:noFill/>
        </p:spPr>
        <p:txBody>
          <a:bodyPr wrap="square" rtlCol="0">
            <a:spAutoFit/>
          </a:bodyPr>
          <a:lstStyle/>
          <a:p>
            <a:pPr algn="ctr"/>
            <a:r>
              <a:rPr lang="en-GB" sz="1000" b="1" dirty="0">
                <a:solidFill>
                  <a:srgbClr val="C00000"/>
                </a:solidFill>
              </a:rPr>
              <a:t>COVID-19 in Black, Asian and Minority Ethnic populations: An evidence review and recommendations from SAHF (2020). </a:t>
            </a:r>
          </a:p>
          <a:p>
            <a:pPr algn="ctr"/>
            <a:r>
              <a:rPr lang="en-GB" sz="1000" b="1" dirty="0">
                <a:solidFill>
                  <a:srgbClr val="C00000"/>
                </a:solidFill>
              </a:rPr>
              <a:t>Available at: https://www.sahf.org.uk/covid19</a:t>
            </a:r>
            <a:endParaRPr lang="en-US" sz="1000" dirty="0">
              <a:solidFill>
                <a:srgbClr val="C00000"/>
              </a:solidFill>
            </a:endParaRPr>
          </a:p>
        </p:txBody>
      </p:sp>
      <p:sp>
        <p:nvSpPr>
          <p:cNvPr id="4" name="Footer Placeholder 3">
            <a:extLst>
              <a:ext uri="{FF2B5EF4-FFF2-40B4-BE49-F238E27FC236}">
                <a16:creationId xmlns:a16="http://schemas.microsoft.com/office/drawing/2014/main" id="{6A789DFF-30D0-46F3-8549-869410E6A01B}"/>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3599725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57183D-BC65-415D-84E8-52EE7EEB994D}"/>
              </a:ext>
            </a:extLst>
          </p:cNvPr>
          <p:cNvSpPr>
            <a:spLocks noGrp="1"/>
          </p:cNvSpPr>
          <p:nvPr>
            <p:ph type="title"/>
          </p:nvPr>
        </p:nvSpPr>
        <p:spPr>
          <a:xfrm>
            <a:off x="980662" y="215005"/>
            <a:ext cx="8436504" cy="1182927"/>
          </a:xfrm>
        </p:spPr>
        <p:txBody>
          <a:bodyPr anchor="b">
            <a:normAutofit fontScale="90000"/>
          </a:bodyPr>
          <a:lstStyle/>
          <a:p>
            <a:pPr algn="ctr"/>
            <a:br>
              <a:rPr lang="en-GB" sz="1400" b="1" i="1" dirty="0">
                <a:effectLst>
                  <a:outerShdw blurRad="38100" dist="38100" dir="2700000" algn="tl">
                    <a:srgbClr val="000000">
                      <a:alpha val="43137"/>
                    </a:srgbClr>
                  </a:outerShdw>
                </a:effectLst>
                <a:highlight>
                  <a:srgbClr val="008080"/>
                </a:highlight>
                <a:latin typeface="Candara" panose="020E0502030303020204" pitchFamily="34" charset="0"/>
              </a:rPr>
            </a:br>
            <a:r>
              <a:rPr lang="en-GB" sz="4000" b="1" i="1" dirty="0">
                <a:solidFill>
                  <a:schemeClr val="bg1"/>
                </a:solidFill>
                <a:effectLst>
                  <a:outerShdw blurRad="38100" dist="38100" dir="2700000" algn="tl">
                    <a:srgbClr val="000000">
                      <a:alpha val="43137"/>
                    </a:srgbClr>
                  </a:outerShdw>
                </a:effectLst>
                <a:highlight>
                  <a:srgbClr val="008080"/>
                </a:highlight>
                <a:latin typeface="Candara" panose="020E0502030303020204" pitchFamily="34" charset="0"/>
              </a:rPr>
              <a:t>Impact of Covid 19 on Global Healthcare</a:t>
            </a:r>
            <a:br>
              <a:rPr lang="en-GB" sz="2800" b="1" i="1" dirty="0">
                <a:effectLst>
                  <a:outerShdw blurRad="38100" dist="38100" dir="2700000" algn="tl">
                    <a:srgbClr val="000000">
                      <a:alpha val="43137"/>
                    </a:srgbClr>
                  </a:outerShdw>
                </a:effectLst>
                <a:highlight>
                  <a:srgbClr val="008080"/>
                </a:highlight>
                <a:latin typeface="Candara" panose="020E0502030303020204" pitchFamily="34" charset="0"/>
              </a:rPr>
            </a:br>
            <a:br>
              <a:rPr lang="en-GB" sz="1400" b="1" i="1" dirty="0">
                <a:effectLst>
                  <a:outerShdw blurRad="38100" dist="38100" dir="2700000" algn="tl">
                    <a:srgbClr val="000000">
                      <a:alpha val="43137"/>
                    </a:srgbClr>
                  </a:outerShdw>
                </a:effectLst>
                <a:highlight>
                  <a:srgbClr val="008080"/>
                </a:highlight>
                <a:latin typeface="Candara" panose="020E0502030303020204" pitchFamily="34" charset="0"/>
              </a:rPr>
            </a:br>
            <a:br>
              <a:rPr lang="en-GB" sz="1400" dirty="0">
                <a:highlight>
                  <a:srgbClr val="008080"/>
                </a:highlight>
                <a:latin typeface="Candara" panose="020E0502030303020204" pitchFamily="34" charset="0"/>
              </a:rPr>
            </a:br>
            <a:endParaRPr lang="en-GB" sz="1400" dirty="0">
              <a:highlight>
                <a:srgbClr val="008080"/>
              </a:highlight>
              <a:latin typeface="Candara" panose="020E0502030303020204" pitchFamily="34" charset="0"/>
            </a:endParaRPr>
          </a:p>
        </p:txBody>
      </p:sp>
      <p:cxnSp>
        <p:nvCxnSpPr>
          <p:cNvPr id="78" name="!!Straight Connector">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93D2391A-7CA8-4D42-B7A6-FCC6D5412A44}"/>
              </a:ext>
            </a:extLst>
          </p:cNvPr>
          <p:cNvSpPr>
            <a:spLocks noGrp="1"/>
          </p:cNvSpPr>
          <p:nvPr>
            <p:ph type="ftr" sz="quarter" idx="11"/>
          </p:nvPr>
        </p:nvSpPr>
        <p:spPr>
          <a:xfrm>
            <a:off x="7962190" y="623907"/>
            <a:ext cx="4114800" cy="365125"/>
          </a:xfrm>
        </p:spPr>
        <p:txBody>
          <a:bodyPr>
            <a:normAutofit/>
          </a:bodyPr>
          <a:lstStyle/>
          <a:p>
            <a:pPr>
              <a:spcAft>
                <a:spcPts val="600"/>
              </a:spcAft>
            </a:pPr>
            <a:r>
              <a:rPr lang="en-GB" dirty="0">
                <a:solidFill>
                  <a:schemeClr val="tx1">
                    <a:alpha val="60000"/>
                  </a:schemeClr>
                </a:solidFill>
              </a:rPr>
              <a:t>Created by Tayo Alebiosu</a:t>
            </a:r>
          </a:p>
        </p:txBody>
      </p:sp>
      <p:sp>
        <p:nvSpPr>
          <p:cNvPr id="3" name="Content Placeholder 2">
            <a:extLst>
              <a:ext uri="{FF2B5EF4-FFF2-40B4-BE49-F238E27FC236}">
                <a16:creationId xmlns:a16="http://schemas.microsoft.com/office/drawing/2014/main" id="{772E92E6-6590-4DDB-966B-AB39737C8B80}"/>
              </a:ext>
            </a:extLst>
          </p:cNvPr>
          <p:cNvSpPr>
            <a:spLocks noGrp="1"/>
          </p:cNvSpPr>
          <p:nvPr>
            <p:ph idx="1"/>
          </p:nvPr>
        </p:nvSpPr>
        <p:spPr>
          <a:xfrm>
            <a:off x="472391" y="1927414"/>
            <a:ext cx="9543806" cy="4246376"/>
          </a:xfrm>
        </p:spPr>
        <p:txBody>
          <a:bodyPr anchor="t">
            <a:normAutofit/>
          </a:bodyPr>
          <a:lstStyle/>
          <a:p>
            <a:r>
              <a:rPr lang="en-GB" sz="2400" dirty="0">
                <a:solidFill>
                  <a:schemeClr val="tx1">
                    <a:alpha val="80000"/>
                  </a:schemeClr>
                </a:solidFill>
                <a:latin typeface="Tw Cen MT" panose="020B0602020104020603" pitchFamily="34" charset="0"/>
              </a:rPr>
              <a:t>2020 was a devastating year for global health. A previously unknown virus raced around the world, rapidly emerging as one of its top killers, laying bare the inadequacies of health systems.</a:t>
            </a:r>
          </a:p>
          <a:p>
            <a:r>
              <a:rPr lang="en-GB" sz="2400" dirty="0">
                <a:solidFill>
                  <a:schemeClr val="tx1">
                    <a:alpha val="80000"/>
                  </a:schemeClr>
                </a:solidFill>
                <a:latin typeface="Tw Cen MT" panose="020B0602020104020603" pitchFamily="34" charset="0"/>
              </a:rPr>
              <a:t>Today, health services in all regions are struggling to both tackle COVID-19 and provide people with vital care.</a:t>
            </a:r>
          </a:p>
          <a:p>
            <a:r>
              <a:rPr lang="en-US" sz="2400" dirty="0">
                <a:solidFill>
                  <a:schemeClr val="tx1">
                    <a:alpha val="80000"/>
                  </a:schemeClr>
                </a:solidFill>
                <a:latin typeface="Tw Cen MT" panose="020B0602020104020603" pitchFamily="34" charset="0"/>
              </a:rPr>
              <a:t>The COVID-19 pandemic has exposed vulnerabilities even in health systems that had been considered strong, such as those in Spain and Italy.</a:t>
            </a:r>
          </a:p>
          <a:p>
            <a:r>
              <a:rPr lang="en-US" sz="2400" dirty="0">
                <a:solidFill>
                  <a:schemeClr val="tx1">
                    <a:alpha val="80000"/>
                  </a:schemeClr>
                </a:solidFill>
                <a:latin typeface="Tw Cen MT" panose="020B0602020104020603" pitchFamily="34" charset="0"/>
              </a:rPr>
              <a:t>Around the world, the pandemic has also highlighted the indelible link between citizens’ health and the strength of economies.</a:t>
            </a:r>
          </a:p>
          <a:p>
            <a:pPr marL="0" indent="0">
              <a:buNone/>
            </a:pPr>
            <a:br>
              <a:rPr lang="en-GB" sz="1600" dirty="0">
                <a:solidFill>
                  <a:schemeClr val="tx1">
                    <a:alpha val="80000"/>
                  </a:schemeClr>
                </a:solidFill>
                <a:latin typeface="Tw Cen MT" panose="020B0602020104020603" pitchFamily="34" charset="0"/>
              </a:rPr>
            </a:br>
            <a:endParaRPr lang="en-GB" sz="1600" dirty="0">
              <a:solidFill>
                <a:schemeClr val="tx1">
                  <a:alpha val="80000"/>
                </a:schemeClr>
              </a:solidFill>
              <a:latin typeface="Tw Cen MT" panose="020B0602020104020603" pitchFamily="34" charset="0"/>
            </a:endParaRPr>
          </a:p>
        </p:txBody>
      </p:sp>
      <p:pic>
        <p:nvPicPr>
          <p:cNvPr id="5" name="Picture 4" descr="Tech pitches in to fight COVID-19 pandemic | Computerworld">
            <a:extLst>
              <a:ext uri="{FF2B5EF4-FFF2-40B4-BE49-F238E27FC236}">
                <a16:creationId xmlns:a16="http://schemas.microsoft.com/office/drawing/2014/main" id="{2D8A240D-11E0-4013-A231-0E54C1063B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212" r="9039" b="2"/>
          <a:stretch/>
        </p:blipFill>
        <p:spPr bwMode="auto">
          <a:xfrm>
            <a:off x="9891970" y="4105524"/>
            <a:ext cx="1827640" cy="1827640"/>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a:noFill/>
          <a:extLst>
            <a:ext uri="{909E8E84-426E-40DD-AFC4-6F175D3DCCD1}">
              <a14:hiddenFill xmlns:a14="http://schemas.microsoft.com/office/drawing/2010/main">
                <a:solidFill>
                  <a:srgbClr val="FFFFFF"/>
                </a:solidFill>
              </a14:hiddenFill>
            </a:ext>
          </a:extLst>
        </p:spPr>
      </p:pic>
      <p:sp>
        <p:nvSpPr>
          <p:cNvPr id="80"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82" name="!!circle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290601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ork-related-learning">
            <a:extLst>
              <a:ext uri="{FF2B5EF4-FFF2-40B4-BE49-F238E27FC236}">
                <a16:creationId xmlns:a16="http://schemas.microsoft.com/office/drawing/2014/main" id="{22FEBD67-5677-462A-83B0-6C2AAD3F0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14" r="797"/>
          <a:stretch/>
        </p:blipFill>
        <p:spPr bwMode="auto">
          <a:xfrm>
            <a:off x="2" y="10"/>
            <a:ext cx="611656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305F1F-E950-452F-9BC7-E3A0FC7BB8C0}"/>
              </a:ext>
            </a:extLst>
          </p:cNvPr>
          <p:cNvSpPr/>
          <p:nvPr/>
        </p:nvSpPr>
        <p:spPr>
          <a:xfrm>
            <a:off x="6387179" y="1256342"/>
            <a:ext cx="4840010" cy="3843666"/>
          </a:xfrm>
          <a:prstGeom prst="rect">
            <a:avLst/>
          </a:prstGeom>
        </p:spPr>
        <p:txBody>
          <a:bodyPr vert="horz" lIns="91440" tIns="45720" rIns="91440" bIns="45720" rtlCol="0">
            <a:normAutofit/>
          </a:bodyPr>
          <a:lstStyle/>
          <a:p>
            <a:pPr indent="-228600">
              <a:spcAft>
                <a:spcPts val="600"/>
              </a:spcAft>
              <a:buFont typeface="Arial" panose="020B0604020202020204" pitchFamily="34" charset="0"/>
              <a:buChar char="•"/>
            </a:pPr>
            <a:r>
              <a:rPr lang="en-US" sz="3200" dirty="0">
                <a:latin typeface="Tw Cen MT" panose="020B0602020104020603" pitchFamily="34" charset="0"/>
              </a:rPr>
              <a:t>Module lecturer-Tayo Alebiosu</a:t>
            </a:r>
          </a:p>
          <a:p>
            <a:pPr indent="-228600">
              <a:spcAft>
                <a:spcPts val="600"/>
              </a:spcAft>
              <a:buFont typeface="Arial" panose="020B0604020202020204" pitchFamily="34" charset="0"/>
              <a:buChar char="•"/>
            </a:pPr>
            <a:r>
              <a:rPr lang="en-US" sz="3200" dirty="0">
                <a:latin typeface="Tw Cen MT" panose="020B0602020104020603" pitchFamily="34" charset="0"/>
              </a:rPr>
              <a:t>Health and Social Care</a:t>
            </a:r>
          </a:p>
          <a:p>
            <a:pPr indent="-228600">
              <a:spcAft>
                <a:spcPts val="600"/>
              </a:spcAft>
              <a:buFont typeface="Arial" panose="020B0604020202020204" pitchFamily="34" charset="0"/>
              <a:buChar char="•"/>
            </a:pPr>
            <a:r>
              <a:rPr lang="en-US" sz="3200" dirty="0">
                <a:highlight>
                  <a:srgbClr val="00FFFF"/>
                </a:highlight>
                <a:latin typeface="Tw Cen MT" panose="020B0602020104020603" pitchFamily="34" charset="0"/>
              </a:rPr>
              <a:t>Work Related learning</a:t>
            </a:r>
          </a:p>
          <a:p>
            <a:pPr indent="-228600">
              <a:spcAft>
                <a:spcPts val="600"/>
              </a:spcAft>
              <a:buFont typeface="Arial" panose="020B0604020202020204" pitchFamily="34" charset="0"/>
              <a:buChar char="•"/>
            </a:pPr>
            <a:r>
              <a:rPr lang="en-US" sz="3200" dirty="0">
                <a:latin typeface="Tw Cen MT" panose="020B0602020104020603" pitchFamily="34" charset="0"/>
              </a:rPr>
              <a:t>Contact me: </a:t>
            </a:r>
            <a:r>
              <a:rPr lang="en-US" sz="3200" dirty="0">
                <a:latin typeface="Tw Cen MT" panose="020B0602020104020603" pitchFamily="34" charset="0"/>
                <a:hlinkClick r:id="rId3"/>
              </a:rPr>
              <a:t>tayo.alebiosu@lsclondon.co.uk</a:t>
            </a:r>
            <a:endParaRPr lang="en-US" sz="3200" dirty="0">
              <a:latin typeface="Tw Cen MT" panose="020B0602020104020603" pitchFamily="34" charset="0"/>
            </a:endParaRPr>
          </a:p>
          <a:p>
            <a:pPr indent="-228600">
              <a:spcAft>
                <a:spcPts val="600"/>
              </a:spcAft>
              <a:buFont typeface="Arial" panose="020B0604020202020204" pitchFamily="34" charset="0"/>
              <a:buChar char="•"/>
            </a:pPr>
            <a:endParaRPr lang="en-US" sz="2000" dirty="0"/>
          </a:p>
        </p:txBody>
      </p:sp>
      <p:sp>
        <p:nvSpPr>
          <p:cNvPr id="6" name="Footer Placeholder 5">
            <a:extLst>
              <a:ext uri="{FF2B5EF4-FFF2-40B4-BE49-F238E27FC236}">
                <a16:creationId xmlns:a16="http://schemas.microsoft.com/office/drawing/2014/main" id="{C437EA22-18F1-4B11-BD10-465D2F82000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b="1" i="1" kern="1200">
                <a:solidFill>
                  <a:schemeClr val="tx1">
                    <a:tint val="75000"/>
                  </a:schemeClr>
                </a:solidFill>
                <a:latin typeface="+mn-lt"/>
                <a:ea typeface="+mn-ea"/>
                <a:cs typeface="+mn-cs"/>
              </a:rPr>
              <a:t>Created by Tayo Alebiosu</a:t>
            </a:r>
          </a:p>
        </p:txBody>
      </p:sp>
    </p:spTree>
    <p:extLst>
      <p:ext uri="{BB962C8B-B14F-4D97-AF65-F5344CB8AC3E}">
        <p14:creationId xmlns:p14="http://schemas.microsoft.com/office/powerpoint/2010/main" val="3772322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urviving the Pandemic- Business News">
            <a:extLst>
              <a:ext uri="{FF2B5EF4-FFF2-40B4-BE49-F238E27FC236}">
                <a16:creationId xmlns:a16="http://schemas.microsoft.com/office/drawing/2014/main" id="{65C83A4C-0737-46B9-80C2-9EDE90D8C75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6289" r="1" b="11323"/>
          <a:stretch/>
        </p:blipFill>
        <p:spPr bwMode="auto">
          <a:xfrm>
            <a:off x="-4243" y="10"/>
            <a:ext cx="12196243"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F8F914-F3F3-4DFE-8301-A627FF2AF3FF}"/>
              </a:ext>
            </a:extLst>
          </p:cNvPr>
          <p:cNvSpPr>
            <a:spLocks noGrp="1"/>
          </p:cNvSpPr>
          <p:nvPr>
            <p:ph type="title"/>
          </p:nvPr>
        </p:nvSpPr>
        <p:spPr>
          <a:xfrm>
            <a:off x="643467" y="321734"/>
            <a:ext cx="10905066" cy="1135737"/>
          </a:xfrm>
        </p:spPr>
        <p:txBody>
          <a:bodyPr>
            <a:normAutofit/>
          </a:bodyPr>
          <a:lstStyle/>
          <a:p>
            <a:pPr algn="ctr"/>
            <a:r>
              <a:rPr lang="en-GB" sz="3600" b="1" dirty="0">
                <a:highlight>
                  <a:srgbClr val="00FFFF"/>
                </a:highlight>
                <a:latin typeface="Candara" panose="020E0502030303020204" pitchFamily="34" charset="0"/>
              </a:rPr>
              <a:t>Impact of COVID-19 on patient care in the NHS in England</a:t>
            </a:r>
            <a:endParaRPr lang="en-GB" sz="3600" dirty="0">
              <a:highlight>
                <a:srgbClr val="00FFFF"/>
              </a:highlight>
            </a:endParaRPr>
          </a:p>
        </p:txBody>
      </p:sp>
      <p:sp>
        <p:nvSpPr>
          <p:cNvPr id="3" name="Content Placeholder 2">
            <a:extLst>
              <a:ext uri="{FF2B5EF4-FFF2-40B4-BE49-F238E27FC236}">
                <a16:creationId xmlns:a16="http://schemas.microsoft.com/office/drawing/2014/main" id="{CA6D531C-C9EF-485F-8E49-791B4D483442}"/>
              </a:ext>
            </a:extLst>
          </p:cNvPr>
          <p:cNvSpPr>
            <a:spLocks noGrp="1"/>
          </p:cNvSpPr>
          <p:nvPr>
            <p:ph idx="1"/>
          </p:nvPr>
        </p:nvSpPr>
        <p:spPr>
          <a:xfrm>
            <a:off x="643467" y="1782981"/>
            <a:ext cx="10905066" cy="4393982"/>
          </a:xfrm>
        </p:spPr>
        <p:txBody>
          <a:bodyPr>
            <a:normAutofit/>
          </a:bodyPr>
          <a:lstStyle/>
          <a:p>
            <a:r>
              <a:rPr lang="en-GB" dirty="0">
                <a:latin typeface="Tw Cen MT" panose="020B0602020104020603" pitchFamily="34" charset="0"/>
              </a:rPr>
              <a:t>The full impact of this drastic reduction in routine NHS care in England is only now emerging. Millions of patients living with health problems (including life-threatening conditions such as cancer) have been affected, with their treatment postponed or cancelled.</a:t>
            </a:r>
          </a:p>
          <a:p>
            <a:pPr marL="0" indent="0">
              <a:buNone/>
            </a:pPr>
            <a:endParaRPr lang="en-GB" dirty="0">
              <a:latin typeface="Tw Cen MT" panose="020B0602020104020603" pitchFamily="34" charset="0"/>
            </a:endParaRPr>
          </a:p>
          <a:p>
            <a:r>
              <a:rPr lang="en-GB" dirty="0">
                <a:latin typeface="Tw Cen MT" panose="020B0602020104020603" pitchFamily="34" charset="0"/>
              </a:rPr>
              <a:t> Millions of patients will have missed vital opportunities to receive initial assessment and diagnosis for health problems in the first place. This is the hidden impact of the COVID crisis – patient safety is being severely compromised not just by the virus itself, but by the knock-on effects of an unprecedented disruption to NHS services. </a:t>
            </a:r>
          </a:p>
          <a:p>
            <a:endParaRPr lang="en-GB" sz="2000" dirty="0"/>
          </a:p>
        </p:txBody>
      </p:sp>
    </p:spTree>
    <p:extLst>
      <p:ext uri="{BB962C8B-B14F-4D97-AF65-F5344CB8AC3E}">
        <p14:creationId xmlns:p14="http://schemas.microsoft.com/office/powerpoint/2010/main" val="802657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C306-78F4-497E-BB33-8F25795565E3}"/>
              </a:ext>
            </a:extLst>
          </p:cNvPr>
          <p:cNvSpPr>
            <a:spLocks noGrp="1"/>
          </p:cNvSpPr>
          <p:nvPr>
            <p:ph type="title"/>
          </p:nvPr>
        </p:nvSpPr>
        <p:spPr>
          <a:xfrm>
            <a:off x="1739961" y="-36225"/>
            <a:ext cx="6834195" cy="831355"/>
          </a:xfrm>
        </p:spPr>
        <p:txBody>
          <a:bodyPr>
            <a:normAutofit/>
          </a:bodyPr>
          <a:lstStyle/>
          <a:p>
            <a:r>
              <a:rPr lang="en-GB" sz="4800" b="1" i="1" dirty="0">
                <a:solidFill>
                  <a:srgbClr val="0070C0"/>
                </a:solidFill>
                <a:highlight>
                  <a:srgbClr val="00FFFF"/>
                </a:highlight>
                <a:latin typeface="Candara" panose="020E0502030303020204" pitchFamily="34" charset="0"/>
              </a:rPr>
              <a:t>Inequalities</a:t>
            </a:r>
            <a:r>
              <a:rPr lang="en-GB" sz="4800" b="1" i="1" dirty="0">
                <a:highlight>
                  <a:srgbClr val="00FFFF"/>
                </a:highlight>
                <a:latin typeface="Candara" panose="020E0502030303020204" pitchFamily="34" charset="0"/>
              </a:rPr>
              <a:t> Exposed</a:t>
            </a:r>
          </a:p>
        </p:txBody>
      </p:sp>
      <p:sp>
        <p:nvSpPr>
          <p:cNvPr id="3" name="Content Placeholder 2">
            <a:extLst>
              <a:ext uri="{FF2B5EF4-FFF2-40B4-BE49-F238E27FC236}">
                <a16:creationId xmlns:a16="http://schemas.microsoft.com/office/drawing/2014/main" id="{5B9E8D3B-1C17-4E56-BF99-E5998324CE5E}"/>
              </a:ext>
            </a:extLst>
          </p:cNvPr>
          <p:cNvSpPr>
            <a:spLocks noGrp="1"/>
          </p:cNvSpPr>
          <p:nvPr>
            <p:ph idx="1"/>
          </p:nvPr>
        </p:nvSpPr>
        <p:spPr>
          <a:xfrm>
            <a:off x="235132" y="1082456"/>
            <a:ext cx="8632294" cy="5380383"/>
          </a:xfrm>
        </p:spPr>
        <p:txBody>
          <a:bodyPr>
            <a:noAutofit/>
          </a:bodyPr>
          <a:lstStyle/>
          <a:p>
            <a:r>
              <a:rPr lang="en-US" sz="2400" dirty="0">
                <a:latin typeface="Tw Cen MT" panose="020B0602020104020603" pitchFamily="34" charset="0"/>
              </a:rPr>
              <a:t>The crisis also had the impact of exposing the deep levels of inequalities which exist in society, with evidence telling us that Black, Asian and minority ethnic (BAME) communities, adults with learning disabilities, and those on the </a:t>
            </a:r>
            <a:r>
              <a:rPr lang="en-US" sz="2400" dirty="0">
                <a:solidFill>
                  <a:schemeClr val="bg1"/>
                </a:solidFill>
                <a:highlight>
                  <a:srgbClr val="008080"/>
                </a:highlight>
                <a:latin typeface="Tw Cen MT" panose="020B0602020104020603" pitchFamily="34" charset="0"/>
              </a:rPr>
              <a:t>lowest incomes</a:t>
            </a:r>
            <a:r>
              <a:rPr lang="en-US" sz="2400" dirty="0">
                <a:latin typeface="Tw Cen MT" panose="020B0602020104020603" pitchFamily="34" charset="0"/>
              </a:rPr>
              <a:t>, have been disproportionately affected.</a:t>
            </a:r>
          </a:p>
          <a:p>
            <a:r>
              <a:rPr lang="en-GB" sz="2400" dirty="0">
                <a:latin typeface="Tw Cen MT" panose="020B0602020104020603" pitchFamily="34" charset="0"/>
              </a:rPr>
              <a:t>Ethnic minority groups will need targeted support as they are at higher risk due to racism, stigma, </a:t>
            </a:r>
            <a:r>
              <a:rPr lang="en-GB" sz="2400" dirty="0">
                <a:solidFill>
                  <a:schemeClr val="bg1"/>
                </a:solidFill>
                <a:highlight>
                  <a:srgbClr val="008080"/>
                </a:highlight>
                <a:latin typeface="Tw Cen MT" panose="020B0602020104020603" pitchFamily="34" charset="0"/>
              </a:rPr>
              <a:t>poor housing</a:t>
            </a:r>
            <a:r>
              <a:rPr lang="en-GB" sz="2400" dirty="0">
                <a:latin typeface="Tw Cen MT" panose="020B0602020104020603" pitchFamily="34" charset="0"/>
              </a:rPr>
              <a:t>, key worker roles, and multigenerational households. </a:t>
            </a:r>
          </a:p>
        </p:txBody>
      </p:sp>
      <p:pic>
        <p:nvPicPr>
          <p:cNvPr id="9218" name="Picture 2" descr="Image result for BAME Inequalities  image">
            <a:extLst>
              <a:ext uri="{FF2B5EF4-FFF2-40B4-BE49-F238E27FC236}">
                <a16:creationId xmlns:a16="http://schemas.microsoft.com/office/drawing/2014/main" id="{16C5AEB9-525D-4B04-8EAD-B8747D74E6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72" r="30593" b="-2"/>
          <a:stretch/>
        </p:blipFill>
        <p:spPr bwMode="auto">
          <a:xfrm>
            <a:off x="8867426" y="2040835"/>
            <a:ext cx="3324574" cy="4817165"/>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0332484-764D-4AB3-AD37-B178F4661AEF}"/>
              </a:ext>
            </a:extLst>
          </p:cNvPr>
          <p:cNvSpPr>
            <a:spLocks noGrp="1"/>
          </p:cNvSpPr>
          <p:nvPr>
            <p:ph type="ftr" sz="quarter" idx="11"/>
          </p:nvPr>
        </p:nvSpPr>
        <p:spPr>
          <a:xfrm>
            <a:off x="2951922" y="6462839"/>
            <a:ext cx="4114800" cy="365125"/>
          </a:xfrm>
        </p:spPr>
        <p:txBody>
          <a:bodyPr/>
          <a:lstStyle/>
          <a:p>
            <a:r>
              <a:rPr lang="en-US" dirty="0"/>
              <a:t>Created by Tayo Alebiosu</a:t>
            </a:r>
          </a:p>
        </p:txBody>
      </p:sp>
    </p:spTree>
    <p:extLst>
      <p:ext uri="{BB962C8B-B14F-4D97-AF65-F5344CB8AC3E}">
        <p14:creationId xmlns:p14="http://schemas.microsoft.com/office/powerpoint/2010/main" val="4143966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Vulnerable Groups">
            <a:extLst>
              <a:ext uri="{FF2B5EF4-FFF2-40B4-BE49-F238E27FC236}">
                <a16:creationId xmlns:a16="http://schemas.microsoft.com/office/drawing/2014/main" id="{31B96331-4E80-4B14-98AA-783155066025}"/>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3965" r="1" b="14246"/>
          <a:stretch/>
        </p:blipFill>
        <p:spPr bwMode="auto">
          <a:xfrm>
            <a:off x="-4243" y="10"/>
            <a:ext cx="12196243"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E488B9-C555-434E-8D1D-84D09B4E2AAA}"/>
              </a:ext>
            </a:extLst>
          </p:cNvPr>
          <p:cNvSpPr>
            <a:spLocks noGrp="1"/>
          </p:cNvSpPr>
          <p:nvPr>
            <p:ph type="title"/>
          </p:nvPr>
        </p:nvSpPr>
        <p:spPr>
          <a:xfrm>
            <a:off x="643467" y="321734"/>
            <a:ext cx="10905066" cy="1135737"/>
          </a:xfrm>
        </p:spPr>
        <p:txBody>
          <a:bodyPr>
            <a:normAutofit/>
          </a:bodyPr>
          <a:lstStyle/>
          <a:p>
            <a:pPr algn="ctr"/>
            <a:r>
              <a:rPr lang="en-US" sz="3600" b="1" i="1">
                <a:effectLst>
                  <a:outerShdw blurRad="38100" dist="38100" dir="2700000" algn="tl">
                    <a:srgbClr val="000000">
                      <a:alpha val="43137"/>
                    </a:srgbClr>
                  </a:outerShdw>
                </a:effectLst>
                <a:highlight>
                  <a:srgbClr val="00FFFF"/>
                </a:highlight>
                <a:latin typeface="Candara" panose="020E0502030303020204" pitchFamily="34" charset="0"/>
              </a:rPr>
              <a:t>Society's most vulnerable people- increased risk of contracting COVID-19 </a:t>
            </a:r>
            <a:endParaRPr lang="en-GB" sz="3600" b="1" i="1" dirty="0">
              <a:effectLst>
                <a:outerShdw blurRad="38100" dist="38100" dir="2700000" algn="tl">
                  <a:srgbClr val="000000">
                    <a:alpha val="43137"/>
                  </a:srgbClr>
                </a:outerShdw>
              </a:effectLst>
              <a:highlight>
                <a:srgbClr val="00FFFF"/>
              </a:highlight>
              <a:latin typeface="Candara" panose="020E0502030303020204" pitchFamily="34" charset="0"/>
            </a:endParaRPr>
          </a:p>
        </p:txBody>
      </p:sp>
      <p:sp>
        <p:nvSpPr>
          <p:cNvPr id="3" name="Content Placeholder 2">
            <a:extLst>
              <a:ext uri="{FF2B5EF4-FFF2-40B4-BE49-F238E27FC236}">
                <a16:creationId xmlns:a16="http://schemas.microsoft.com/office/drawing/2014/main" id="{001AD3A8-8EC1-4E60-8BA7-A4E412DE67B8}"/>
              </a:ext>
            </a:extLst>
          </p:cNvPr>
          <p:cNvSpPr>
            <a:spLocks noGrp="1"/>
          </p:cNvSpPr>
          <p:nvPr>
            <p:ph idx="1"/>
          </p:nvPr>
        </p:nvSpPr>
        <p:spPr>
          <a:xfrm>
            <a:off x="643466" y="1782981"/>
            <a:ext cx="11188191" cy="4393982"/>
          </a:xfrm>
        </p:spPr>
        <p:txBody>
          <a:bodyPr>
            <a:normAutofit/>
          </a:bodyPr>
          <a:lstStyle/>
          <a:p>
            <a:r>
              <a:rPr lang="en-US" sz="2400" b="1">
                <a:latin typeface="Tw Cen MT" panose="020B0602020104020603" pitchFamily="34" charset="0"/>
              </a:rPr>
              <a:t>Unsurprisingly, the social care sector has been hit particularly hard by the coronavirus pandemic. Society's most vulnerable people, such as the elderly, have an increased risk of contracting COVID-19 and this has put huge pressure on the sector, as these vulnerable groups rely most heavily on social care services.</a:t>
            </a:r>
          </a:p>
          <a:p>
            <a:endParaRPr lang="en-US" sz="2400" b="1">
              <a:latin typeface="Tw Cen MT" panose="020B0602020104020603" pitchFamily="34" charset="0"/>
            </a:endParaRPr>
          </a:p>
          <a:p>
            <a:r>
              <a:rPr lang="en-US" sz="2400" b="1">
                <a:latin typeface="Tw Cen MT" panose="020B0602020104020603" pitchFamily="34" charset="0"/>
              </a:rPr>
              <a:t>By June 2020 there had been more than 30,500 excess deaths among care home residents, with social care staff more than twice as likely to die from COVID-19 as other adults. The pandemic has highlighted inequalities in society (people from ethnic minority groups are more likely to die of coronavirus than white people), the social care industry's fragile finances and the low pay and poor conditions experienced by many workers.</a:t>
            </a:r>
            <a:endParaRPr lang="en-GB" sz="2400" b="1" dirty="0">
              <a:latin typeface="Tw Cen MT" panose="020B0602020104020603" pitchFamily="34" charset="0"/>
            </a:endParaRPr>
          </a:p>
        </p:txBody>
      </p:sp>
    </p:spTree>
    <p:extLst>
      <p:ext uri="{BB962C8B-B14F-4D97-AF65-F5344CB8AC3E}">
        <p14:creationId xmlns:p14="http://schemas.microsoft.com/office/powerpoint/2010/main" val="403062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4" name="Rectangle 70">
            <a:extLst>
              <a:ext uri="{FF2B5EF4-FFF2-40B4-BE49-F238E27FC236}">
                <a16:creationId xmlns:a16="http://schemas.microsoft.com/office/drawing/2014/main" id="{3BAFD176-D4C4-45B9-8D6E-C25F94C5C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599FF9-91B5-4C55-A615-B18147DD8FA0}"/>
              </a:ext>
            </a:extLst>
          </p:cNvPr>
          <p:cNvSpPr>
            <a:spLocks noGrp="1"/>
          </p:cNvSpPr>
          <p:nvPr>
            <p:ph type="title"/>
          </p:nvPr>
        </p:nvSpPr>
        <p:spPr>
          <a:xfrm>
            <a:off x="960120" y="434101"/>
            <a:ext cx="9552448" cy="1232750"/>
          </a:xfrm>
        </p:spPr>
        <p:txBody>
          <a:bodyPr anchor="b">
            <a:normAutofit/>
          </a:bodyPr>
          <a:lstStyle/>
          <a:p>
            <a:r>
              <a:rPr lang="en-GB">
                <a:solidFill>
                  <a:schemeClr val="bg1"/>
                </a:solidFill>
              </a:rPr>
              <a:t>Delayed local response</a:t>
            </a:r>
            <a:endParaRPr lang="en-GB" dirty="0">
              <a:solidFill>
                <a:schemeClr val="bg1"/>
              </a:solidFill>
            </a:endParaRPr>
          </a:p>
        </p:txBody>
      </p:sp>
      <p:cxnSp>
        <p:nvCxnSpPr>
          <p:cNvPr id="10245" name="Straight Connector 72">
            <a:extLst>
              <a:ext uri="{FF2B5EF4-FFF2-40B4-BE49-F238E27FC236}">
                <a16:creationId xmlns:a16="http://schemas.microsoft.com/office/drawing/2014/main" id="{E85B2D6B-877E-4599-A643-756FB8601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1676579"/>
            <a:ext cx="1062763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246" name="Freeform 6">
            <a:extLst>
              <a:ext uri="{FF2B5EF4-FFF2-40B4-BE49-F238E27FC236}">
                <a16:creationId xmlns:a16="http://schemas.microsoft.com/office/drawing/2014/main" id="{9514E575-433A-4266-8C2D-C2BD62D81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4" name="Footer Placeholder 3">
            <a:extLst>
              <a:ext uri="{FF2B5EF4-FFF2-40B4-BE49-F238E27FC236}">
                <a16:creationId xmlns:a16="http://schemas.microsoft.com/office/drawing/2014/main" id="{36CFFE24-A037-4DAF-800D-C96CFAE6F17F}"/>
              </a:ext>
            </a:extLst>
          </p:cNvPr>
          <p:cNvSpPr>
            <a:spLocks noGrp="1"/>
          </p:cNvSpPr>
          <p:nvPr>
            <p:ph type="ftr" sz="quarter" idx="11"/>
          </p:nvPr>
        </p:nvSpPr>
        <p:spPr>
          <a:xfrm>
            <a:off x="960121" y="1859204"/>
            <a:ext cx="6562414" cy="282505"/>
          </a:xfrm>
        </p:spPr>
        <p:txBody>
          <a:bodyPr>
            <a:normAutofit/>
          </a:bodyPr>
          <a:lstStyle/>
          <a:p>
            <a:pPr algn="l">
              <a:spcAft>
                <a:spcPts val="600"/>
              </a:spcAft>
            </a:pPr>
            <a:r>
              <a:rPr lang="en-US" i="1">
                <a:solidFill>
                  <a:schemeClr val="bg1"/>
                </a:solidFill>
              </a:rPr>
              <a:t>Created by Tayo Alebiosu</a:t>
            </a:r>
          </a:p>
        </p:txBody>
      </p:sp>
      <p:sp>
        <p:nvSpPr>
          <p:cNvPr id="3" name="Content Placeholder 2">
            <a:extLst>
              <a:ext uri="{FF2B5EF4-FFF2-40B4-BE49-F238E27FC236}">
                <a16:creationId xmlns:a16="http://schemas.microsoft.com/office/drawing/2014/main" id="{058BE474-1935-4A4B-B742-8822D06F75BB}"/>
              </a:ext>
            </a:extLst>
          </p:cNvPr>
          <p:cNvSpPr>
            <a:spLocks noGrp="1"/>
          </p:cNvSpPr>
          <p:nvPr>
            <p:ph idx="1"/>
          </p:nvPr>
        </p:nvSpPr>
        <p:spPr>
          <a:xfrm>
            <a:off x="225083" y="2720100"/>
            <a:ext cx="8528798" cy="4137900"/>
          </a:xfrm>
        </p:spPr>
        <p:txBody>
          <a:bodyPr>
            <a:normAutofit lnSpcReduction="10000"/>
          </a:bodyPr>
          <a:lstStyle/>
          <a:p>
            <a:r>
              <a:rPr lang="en-US" sz="2400" dirty="0">
                <a:latin typeface="Tw Cen MT" panose="020B0602020104020603" pitchFamily="34" charset="0"/>
              </a:rPr>
              <a:t>During the first few weeks of the pandemic, people who use services and </a:t>
            </a:r>
            <a:r>
              <a:rPr lang="en-US" sz="2400" dirty="0" err="1">
                <a:latin typeface="Tw Cen MT" panose="020B0602020104020603" pitchFamily="34" charset="0"/>
              </a:rPr>
              <a:t>carers</a:t>
            </a:r>
            <a:r>
              <a:rPr lang="en-US" sz="2400" dirty="0">
                <a:latin typeface="Tw Cen MT" panose="020B0602020104020603" pitchFamily="34" charset="0"/>
              </a:rPr>
              <a:t> told us that they often felt very isolated and frightened. </a:t>
            </a:r>
          </a:p>
          <a:p>
            <a:r>
              <a:rPr lang="en-US" sz="2400" dirty="0">
                <a:latin typeface="Tw Cen MT" panose="020B0602020104020603" pitchFamily="34" charset="0"/>
              </a:rPr>
              <a:t>Whilst some local authorities were good at contacting people quickly, in other areas people didn’t hear from their key workers for many days. </a:t>
            </a:r>
          </a:p>
          <a:p>
            <a:r>
              <a:rPr lang="en-US" sz="2400" dirty="0">
                <a:latin typeface="Tw Cen MT" panose="020B0602020104020603" pitchFamily="34" charset="0"/>
              </a:rPr>
              <a:t>Information on websites about, for instance direct payments, was often slow to be updated.</a:t>
            </a:r>
          </a:p>
          <a:p>
            <a:r>
              <a:rPr lang="en-US" sz="2400" dirty="0">
                <a:latin typeface="Tw Cen MT" panose="020B0602020104020603" pitchFamily="34" charset="0"/>
              </a:rPr>
              <a:t>Although many local authorities were praised for the support they gave to providers, others were </a:t>
            </a:r>
            <a:r>
              <a:rPr lang="en-US" sz="2400" dirty="0" err="1">
                <a:latin typeface="Tw Cen MT" panose="020B0602020104020603" pitchFamily="34" charset="0"/>
              </a:rPr>
              <a:t>criticised</a:t>
            </a:r>
            <a:r>
              <a:rPr lang="en-US" sz="2400" dirty="0">
                <a:latin typeface="Tw Cen MT" panose="020B0602020104020603" pitchFamily="34" charset="0"/>
              </a:rPr>
              <a:t> for being slow and inflexible, for instance, not passing on funding quickly to struggling providers</a:t>
            </a:r>
            <a:r>
              <a:rPr lang="en-US" sz="2000" dirty="0">
                <a:latin typeface="Tw Cen MT" panose="020B0602020104020603" pitchFamily="34" charset="0"/>
              </a:rPr>
              <a:t>.</a:t>
            </a:r>
            <a:endParaRPr lang="en-GB" sz="2000" dirty="0">
              <a:latin typeface="Tw Cen MT" panose="020B0602020104020603" pitchFamily="34" charset="0"/>
            </a:endParaRPr>
          </a:p>
        </p:txBody>
      </p:sp>
      <p:pic>
        <p:nvPicPr>
          <p:cNvPr id="10242" name="Picture 2" descr="Image result for response image">
            <a:extLst>
              <a:ext uri="{FF2B5EF4-FFF2-40B4-BE49-F238E27FC236}">
                <a16:creationId xmlns:a16="http://schemas.microsoft.com/office/drawing/2014/main" id="{70E63929-8DC8-4AD2-B159-23CAF7F1BC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31" r="-1" b="-1"/>
          <a:stretch/>
        </p:blipFill>
        <p:spPr bwMode="auto">
          <a:xfrm>
            <a:off x="8753881" y="4252740"/>
            <a:ext cx="3438119" cy="201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168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05BBA018-FA75-43BF-99E6-1F524572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sp>
        <p:nvSpPr>
          <p:cNvPr id="18" name="Freeform: Shape 17">
            <a:extLst>
              <a:ext uri="{FF2B5EF4-FFF2-40B4-BE49-F238E27FC236}">
                <a16:creationId xmlns:a16="http://schemas.microsoft.com/office/drawing/2014/main" id="{AB673405-BF85-493E-8558-0DCBEDB2B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79610"/>
            <a:ext cx="4831130" cy="4078390"/>
          </a:xfrm>
          <a:custGeom>
            <a:avLst/>
            <a:gdLst>
              <a:gd name="connsiteX0" fmla="*/ 1960035 w 4831130"/>
              <a:gd name="connsiteY0" fmla="*/ 0 h 4078390"/>
              <a:gd name="connsiteX1" fmla="*/ 4831130 w 4831130"/>
              <a:gd name="connsiteY1" fmla="*/ 2871095 h 4078390"/>
              <a:gd name="connsiteX2" fmla="*/ 4605505 w 4831130"/>
              <a:gd name="connsiteY2" fmla="*/ 3988655 h 4078390"/>
              <a:gd name="connsiteX3" fmla="*/ 4562278 w 4831130"/>
              <a:gd name="connsiteY3" fmla="*/ 4078390 h 4078390"/>
              <a:gd name="connsiteX4" fmla="*/ 0 w 4831130"/>
              <a:gd name="connsiteY4" fmla="*/ 4078390 h 4078390"/>
              <a:gd name="connsiteX5" fmla="*/ 0 w 4831130"/>
              <a:gd name="connsiteY5" fmla="*/ 777181 h 4078390"/>
              <a:gd name="connsiteX6" fmla="*/ 133752 w 4831130"/>
              <a:gd name="connsiteY6" fmla="*/ 655619 h 4078390"/>
              <a:gd name="connsiteX7" fmla="*/ 1960035 w 4831130"/>
              <a:gd name="connsiteY7" fmla="*/ 0 h 407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1130" h="4078390">
                <a:moveTo>
                  <a:pt x="1960035" y="0"/>
                </a:moveTo>
                <a:cubicBezTo>
                  <a:pt x="3545697" y="0"/>
                  <a:pt x="4831130" y="1285433"/>
                  <a:pt x="4831130" y="2871095"/>
                </a:cubicBezTo>
                <a:cubicBezTo>
                  <a:pt x="4831130" y="3267511"/>
                  <a:pt x="4750791" y="3645162"/>
                  <a:pt x="4605505" y="3988655"/>
                </a:cubicBezTo>
                <a:lnTo>
                  <a:pt x="4562278" y="4078390"/>
                </a:lnTo>
                <a:lnTo>
                  <a:pt x="0" y="4078390"/>
                </a:lnTo>
                <a:lnTo>
                  <a:pt x="0" y="777181"/>
                </a:lnTo>
                <a:lnTo>
                  <a:pt x="133752" y="655619"/>
                </a:lnTo>
                <a:cubicBezTo>
                  <a:pt x="630047" y="246040"/>
                  <a:pt x="1266308" y="0"/>
                  <a:pt x="1960035" y="0"/>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eeform: Shape 19">
            <a:extLst>
              <a:ext uri="{FF2B5EF4-FFF2-40B4-BE49-F238E27FC236}">
                <a16:creationId xmlns:a16="http://schemas.microsoft.com/office/drawing/2014/main" id="{C64EAE84-A813-4501-BC71-DBD14BA02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59782" y="1"/>
            <a:ext cx="4195674" cy="3095741"/>
          </a:xfrm>
          <a:custGeom>
            <a:avLst/>
            <a:gdLst>
              <a:gd name="connsiteX0" fmla="*/ 252211 w 4195674"/>
              <a:gd name="connsiteY0" fmla="*/ 0 h 3095741"/>
              <a:gd name="connsiteX1" fmla="*/ 3943464 w 4195674"/>
              <a:gd name="connsiteY1" fmla="*/ 0 h 3095741"/>
              <a:gd name="connsiteX2" fmla="*/ 4030816 w 4195674"/>
              <a:gd name="connsiteY2" fmla="*/ 181331 h 3095741"/>
              <a:gd name="connsiteX3" fmla="*/ 4195674 w 4195674"/>
              <a:gd name="connsiteY3" fmla="*/ 997904 h 3095741"/>
              <a:gd name="connsiteX4" fmla="*/ 2097837 w 4195674"/>
              <a:gd name="connsiteY4" fmla="*/ 3095741 h 3095741"/>
              <a:gd name="connsiteX5" fmla="*/ 0 w 4195674"/>
              <a:gd name="connsiteY5" fmla="*/ 997904 h 3095741"/>
              <a:gd name="connsiteX6" fmla="*/ 164859 w 4195674"/>
              <a:gd name="connsiteY6" fmla="*/ 181331 h 309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674" h="3095741">
                <a:moveTo>
                  <a:pt x="252211" y="0"/>
                </a:moveTo>
                <a:lnTo>
                  <a:pt x="3943464" y="0"/>
                </a:lnTo>
                <a:lnTo>
                  <a:pt x="4030816" y="181331"/>
                </a:lnTo>
                <a:cubicBezTo>
                  <a:pt x="4136972" y="432313"/>
                  <a:pt x="4195674" y="708253"/>
                  <a:pt x="4195674" y="997904"/>
                </a:cubicBezTo>
                <a:cubicBezTo>
                  <a:pt x="4195674" y="2156507"/>
                  <a:pt x="3256440" y="3095741"/>
                  <a:pt x="2097837" y="3095741"/>
                </a:cubicBezTo>
                <a:cubicBezTo>
                  <a:pt x="939234" y="3095741"/>
                  <a:pt x="0" y="2156507"/>
                  <a:pt x="0" y="997904"/>
                </a:cubicBezTo>
                <a:cubicBezTo>
                  <a:pt x="0" y="708253"/>
                  <a:pt x="58702" y="432313"/>
                  <a:pt x="164859" y="181331"/>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Graphic 6" descr="Coffee">
            <a:extLst>
              <a:ext uri="{FF2B5EF4-FFF2-40B4-BE49-F238E27FC236}">
                <a16:creationId xmlns:a16="http://schemas.microsoft.com/office/drawing/2014/main" id="{D0A02A41-9B91-446D-BF11-0837D56C17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6211" y="165871"/>
            <a:ext cx="2353922" cy="2353922"/>
          </a:xfrm>
          <a:prstGeom prst="rect">
            <a:avLst/>
          </a:prstGeom>
        </p:spPr>
      </p:pic>
      <p:sp>
        <p:nvSpPr>
          <p:cNvPr id="3" name="Content Placeholder 2">
            <a:extLst>
              <a:ext uri="{FF2B5EF4-FFF2-40B4-BE49-F238E27FC236}">
                <a16:creationId xmlns:a16="http://schemas.microsoft.com/office/drawing/2014/main" id="{E90921F5-4ADD-4855-A803-6BBD7CEE85BA}"/>
              </a:ext>
            </a:extLst>
          </p:cNvPr>
          <p:cNvSpPr>
            <a:spLocks noGrp="1"/>
          </p:cNvSpPr>
          <p:nvPr>
            <p:ph idx="1"/>
          </p:nvPr>
        </p:nvSpPr>
        <p:spPr>
          <a:xfrm>
            <a:off x="6657715" y="2990818"/>
            <a:ext cx="4195675" cy="2913872"/>
          </a:xfrm>
        </p:spPr>
        <p:txBody>
          <a:bodyPr anchor="t">
            <a:normAutofit/>
          </a:bodyPr>
          <a:lstStyle/>
          <a:p>
            <a:r>
              <a:rPr lang="en-GB" sz="4000" b="1" dirty="0">
                <a:solidFill>
                  <a:schemeClr val="bg1"/>
                </a:solidFill>
                <a:highlight>
                  <a:srgbClr val="008080"/>
                </a:highlight>
                <a:latin typeface="Candara" panose="020E0502030303020204" pitchFamily="34" charset="0"/>
              </a:rPr>
              <a:t>10 minutes break</a:t>
            </a:r>
          </a:p>
          <a:p>
            <a:endParaRPr lang="en-GB" sz="2000" dirty="0">
              <a:latin typeface="Tw Cen MT" panose="020B0602020104020603" pitchFamily="34" charset="0"/>
            </a:endParaRPr>
          </a:p>
        </p:txBody>
      </p:sp>
      <p:sp>
        <p:nvSpPr>
          <p:cNvPr id="4" name="Footer Placeholder 3">
            <a:extLst>
              <a:ext uri="{FF2B5EF4-FFF2-40B4-BE49-F238E27FC236}">
                <a16:creationId xmlns:a16="http://schemas.microsoft.com/office/drawing/2014/main" id="{869F8EA2-BD03-450C-9677-C961E0D8F027}"/>
              </a:ext>
            </a:extLst>
          </p:cNvPr>
          <p:cNvSpPr>
            <a:spLocks noGrp="1"/>
          </p:cNvSpPr>
          <p:nvPr>
            <p:ph type="ftr" sz="quarter" idx="11"/>
          </p:nvPr>
        </p:nvSpPr>
        <p:spPr>
          <a:xfrm rot="16200000">
            <a:off x="9812115" y="1591485"/>
            <a:ext cx="3548094"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r>
              <a:rPr kumimoji="0" lang="en-GB" b="0" i="0" u="none" strike="noStrike" kern="1200" cap="none" spc="0" normalizeH="0" baseline="0" noProof="0" dirty="0">
                <a:ln>
                  <a:noFill/>
                </a:ln>
                <a:solidFill>
                  <a:schemeClr val="tx1">
                    <a:alpha val="60000"/>
                  </a:schemeClr>
                </a:solidFill>
                <a:effectLst/>
                <a:uLnTx/>
                <a:uFillTx/>
                <a:latin typeface="Calibri" panose="020F0502020204030204"/>
                <a:ea typeface="+mn-ea"/>
                <a:cs typeface="+mn-cs"/>
              </a:rPr>
              <a:t>Created by Tayo Alebiosu</a:t>
            </a:r>
          </a:p>
        </p:txBody>
      </p:sp>
      <p:pic>
        <p:nvPicPr>
          <p:cNvPr id="6" name="Picture 2" descr="Tea break - Free icons">
            <a:extLst>
              <a:ext uri="{FF2B5EF4-FFF2-40B4-BE49-F238E27FC236}">
                <a16:creationId xmlns:a16="http://schemas.microsoft.com/office/drawing/2014/main" id="{09A198E1-2FD5-4396-9054-31757B027CF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5154" y="3684772"/>
            <a:ext cx="2752751" cy="2752751"/>
          </a:xfrm>
          <a:prstGeom prst="rect">
            <a:avLst/>
          </a:prstGeom>
          <a:noFill/>
          <a:extLst>
            <a:ext uri="{909E8E84-426E-40DD-AFC4-6F175D3DCCD1}">
              <a14:hiddenFill xmlns:a14="http://schemas.microsoft.com/office/drawing/2010/main">
                <a:solidFill>
                  <a:srgbClr val="FFFFFF"/>
                </a:solidFill>
              </a14:hiddenFill>
            </a:ext>
          </a:extLst>
        </p:spPr>
      </p:pic>
      <p:sp>
        <p:nvSpPr>
          <p:cNvPr id="2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solidFill>
                <a:srgbClr val="FFFFFF"/>
              </a:solidFill>
            </a:endParaRPr>
          </a:p>
        </p:txBody>
      </p:sp>
      <p:cxnSp>
        <p:nvCxnSpPr>
          <p:cNvPr id="24" name="Straight Connector 2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948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0">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32">
            <a:extLst>
              <a:ext uri="{FF2B5EF4-FFF2-40B4-BE49-F238E27FC236}">
                <a16:creationId xmlns:a16="http://schemas.microsoft.com/office/drawing/2014/main" id="{AA5CF486-D9E5-4A66-898A-F3D62B81B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5"/>
            <a:ext cx="12193149" cy="2200064"/>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 name="connsiteX0" fmla="*/ 1148 w 12193149"/>
              <a:gd name="connsiteY0" fmla="*/ 818782 h 3163521"/>
              <a:gd name="connsiteX1" fmla="*/ 12181789 w 12193149"/>
              <a:gd name="connsiteY1" fmla="*/ 0 h 3163521"/>
              <a:gd name="connsiteX2" fmla="*/ 12193149 w 12193149"/>
              <a:gd name="connsiteY2" fmla="*/ 1398521 h 3163521"/>
              <a:gd name="connsiteX3" fmla="*/ 12185986 w 12193149"/>
              <a:gd name="connsiteY3" fmla="*/ 1402971 h 3163521"/>
              <a:gd name="connsiteX4" fmla="*/ 12156363 w 12193149"/>
              <a:gd name="connsiteY4" fmla="*/ 1416148 h 3163521"/>
              <a:gd name="connsiteX5" fmla="*/ 12139215 w 12193149"/>
              <a:gd name="connsiteY5" fmla="*/ 1441961 h 3163521"/>
              <a:gd name="connsiteX6" fmla="*/ 12126327 w 12193149"/>
              <a:gd name="connsiteY6" fmla="*/ 1443472 h 3163521"/>
              <a:gd name="connsiteX7" fmla="*/ 12124007 w 12193149"/>
              <a:gd name="connsiteY7" fmla="*/ 1443576 h 3163521"/>
              <a:gd name="connsiteX8" fmla="*/ 12116854 w 12193149"/>
              <a:gd name="connsiteY8" fmla="*/ 1447390 h 3163521"/>
              <a:gd name="connsiteX9" fmla="*/ 12099497 w 12193149"/>
              <a:gd name="connsiteY9" fmla="*/ 1446921 h 3163521"/>
              <a:gd name="connsiteX10" fmla="*/ 12087073 w 12193149"/>
              <a:gd name="connsiteY10" fmla="*/ 1455123 h 3163521"/>
              <a:gd name="connsiteX11" fmla="*/ 12031073 w 12193149"/>
              <a:gd name="connsiteY11" fmla="*/ 1498791 h 3163521"/>
              <a:gd name="connsiteX12" fmla="*/ 11995833 w 12193149"/>
              <a:gd name="connsiteY12" fmla="*/ 1522240 h 3163521"/>
              <a:gd name="connsiteX13" fmla="*/ 11979717 w 12193149"/>
              <a:gd name="connsiteY13" fmla="*/ 1526943 h 3163521"/>
              <a:gd name="connsiteX14" fmla="*/ 11959046 w 12193149"/>
              <a:gd name="connsiteY14" fmla="*/ 1536340 h 3163521"/>
              <a:gd name="connsiteX15" fmla="*/ 11920454 w 12193149"/>
              <a:gd name="connsiteY15" fmla="*/ 1549665 h 3163521"/>
              <a:gd name="connsiteX16" fmla="*/ 11903656 w 12193149"/>
              <a:gd name="connsiteY16" fmla="*/ 1561208 h 3163521"/>
              <a:gd name="connsiteX17" fmla="*/ 11895048 w 12193149"/>
              <a:gd name="connsiteY17" fmla="*/ 1563573 h 3163521"/>
              <a:gd name="connsiteX18" fmla="*/ 11891968 w 12193149"/>
              <a:gd name="connsiteY18" fmla="*/ 1574511 h 3163521"/>
              <a:gd name="connsiteX19" fmla="*/ 11870776 w 12193149"/>
              <a:gd name="connsiteY19" fmla="*/ 1596598 h 3163521"/>
              <a:gd name="connsiteX20" fmla="*/ 11813376 w 12193149"/>
              <a:gd name="connsiteY20" fmla="*/ 1616441 h 3163521"/>
              <a:gd name="connsiteX21" fmla="*/ 11590693 w 12193149"/>
              <a:gd name="connsiteY21" fmla="*/ 1782559 h 3163521"/>
              <a:gd name="connsiteX22" fmla="*/ 11506817 w 12193149"/>
              <a:gd name="connsiteY22" fmla="*/ 1852405 h 3163521"/>
              <a:gd name="connsiteX23" fmla="*/ 11280332 w 12193149"/>
              <a:gd name="connsiteY23" fmla="*/ 2042353 h 3163521"/>
              <a:gd name="connsiteX24" fmla="*/ 11228309 w 12193149"/>
              <a:gd name="connsiteY24" fmla="*/ 2095018 h 3163521"/>
              <a:gd name="connsiteX25" fmla="*/ 11218087 w 12193149"/>
              <a:gd name="connsiteY25" fmla="*/ 2094743 h 3163521"/>
              <a:gd name="connsiteX26" fmla="*/ 11217184 w 12193149"/>
              <a:gd name="connsiteY26" fmla="*/ 2093800 h 3163521"/>
              <a:gd name="connsiteX27" fmla="*/ 11188885 w 12193149"/>
              <a:gd name="connsiteY27" fmla="*/ 2111165 h 3163521"/>
              <a:gd name="connsiteX28" fmla="*/ 11184501 w 12193149"/>
              <a:gd name="connsiteY28" fmla="*/ 2111307 h 3163521"/>
              <a:gd name="connsiteX29" fmla="*/ 11166854 w 12193149"/>
              <a:gd name="connsiteY29" fmla="*/ 2125394 h 3163521"/>
              <a:gd name="connsiteX30" fmla="*/ 11157311 w 12193149"/>
              <a:gd name="connsiteY30" fmla="*/ 2131196 h 3163521"/>
              <a:gd name="connsiteX31" fmla="*/ 11155496 w 12193149"/>
              <a:gd name="connsiteY31" fmla="*/ 2135879 h 3163521"/>
              <a:gd name="connsiteX32" fmla="*/ 11140961 w 12193149"/>
              <a:gd name="connsiteY32" fmla="*/ 2142897 h 3163521"/>
              <a:gd name="connsiteX33" fmla="*/ 11138961 w 12193149"/>
              <a:gd name="connsiteY33" fmla="*/ 2142554 h 3163521"/>
              <a:gd name="connsiteX34" fmla="*/ 11128208 w 12193149"/>
              <a:gd name="connsiteY34" fmla="*/ 2152614 h 3163521"/>
              <a:gd name="connsiteX35" fmla="*/ 11120691 w 12193149"/>
              <a:gd name="connsiteY35" fmla="*/ 2166206 h 3163521"/>
              <a:gd name="connsiteX36" fmla="*/ 10894683 w 12193149"/>
              <a:gd name="connsiteY36" fmla="*/ 2292181 h 3163521"/>
              <a:gd name="connsiteX37" fmla="*/ 10773300 w 12193149"/>
              <a:gd name="connsiteY37" fmla="*/ 2341973 h 3163521"/>
              <a:gd name="connsiteX38" fmla="*/ 10627668 w 12193149"/>
              <a:gd name="connsiteY38" fmla="*/ 2378011 h 3163521"/>
              <a:gd name="connsiteX39" fmla="*/ 10581895 w 12193149"/>
              <a:gd name="connsiteY39" fmla="*/ 2387471 h 3163521"/>
              <a:gd name="connsiteX40" fmla="*/ 10547790 w 12193149"/>
              <a:gd name="connsiteY40" fmla="*/ 2417205 h 3163521"/>
              <a:gd name="connsiteX41" fmla="*/ 10529643 w 12193149"/>
              <a:gd name="connsiteY41" fmla="*/ 2415689 h 3163521"/>
              <a:gd name="connsiteX42" fmla="*/ 10526446 w 12193149"/>
              <a:gd name="connsiteY42" fmla="*/ 2415193 h 3163521"/>
              <a:gd name="connsiteX43" fmla="*/ 10515129 w 12193149"/>
              <a:gd name="connsiteY43" fmla="*/ 2418319 h 3163521"/>
              <a:gd name="connsiteX44" fmla="*/ 10491735 w 12193149"/>
              <a:gd name="connsiteY44" fmla="*/ 2412938 h 3163521"/>
              <a:gd name="connsiteX45" fmla="*/ 10471418 w 12193149"/>
              <a:gd name="connsiteY45" fmla="*/ 2420475 h 3163521"/>
              <a:gd name="connsiteX46" fmla="*/ 10377042 w 12193149"/>
              <a:gd name="connsiteY46" fmla="*/ 2463380 h 3163521"/>
              <a:gd name="connsiteX47" fmla="*/ 10319338 w 12193149"/>
              <a:gd name="connsiteY47" fmla="*/ 2485003 h 3163521"/>
              <a:gd name="connsiteX48" fmla="*/ 10295467 w 12193149"/>
              <a:gd name="connsiteY48" fmla="*/ 2486861 h 3163521"/>
              <a:gd name="connsiteX49" fmla="*/ 10263443 w 12193149"/>
              <a:gd name="connsiteY49" fmla="*/ 2493730 h 3163521"/>
              <a:gd name="connsiteX50" fmla="*/ 10205418 w 12193149"/>
              <a:gd name="connsiteY50" fmla="*/ 2500931 h 3163521"/>
              <a:gd name="connsiteX51" fmla="*/ 10177759 w 12193149"/>
              <a:gd name="connsiteY51" fmla="*/ 2511725 h 3163521"/>
              <a:gd name="connsiteX52" fmla="*/ 10165070 w 12193149"/>
              <a:gd name="connsiteY52" fmla="*/ 2512521 h 3163521"/>
              <a:gd name="connsiteX53" fmla="*/ 10156308 w 12193149"/>
              <a:gd name="connsiteY53" fmla="*/ 2526269 h 3163521"/>
              <a:gd name="connsiteX54" fmla="*/ 10118267 w 12193149"/>
              <a:gd name="connsiteY54" fmla="*/ 2549924 h 3163521"/>
              <a:gd name="connsiteX55" fmla="*/ 10083317 w 12193149"/>
              <a:gd name="connsiteY55" fmla="*/ 2562078 h 3163521"/>
              <a:gd name="connsiteX56" fmla="*/ 10040388 w 12193149"/>
              <a:gd name="connsiteY56" fmla="*/ 2560414 h 3163521"/>
              <a:gd name="connsiteX57" fmla="*/ 9961167 w 12193149"/>
              <a:gd name="connsiteY57" fmla="*/ 2575929 h 3163521"/>
              <a:gd name="connsiteX58" fmla="*/ 9848940 w 12193149"/>
              <a:gd name="connsiteY58" fmla="*/ 2582697 h 3163521"/>
              <a:gd name="connsiteX59" fmla="*/ 9729457 w 12193149"/>
              <a:gd name="connsiteY59" fmla="*/ 2602904 h 3163521"/>
              <a:gd name="connsiteX60" fmla="*/ 9613704 w 12193149"/>
              <a:gd name="connsiteY60" fmla="*/ 2631153 h 3163521"/>
              <a:gd name="connsiteX61" fmla="*/ 9338590 w 12193149"/>
              <a:gd name="connsiteY61" fmla="*/ 2688075 h 3163521"/>
              <a:gd name="connsiteX62" fmla="*/ 9232518 w 12193149"/>
              <a:gd name="connsiteY62" fmla="*/ 2711931 h 3163521"/>
              <a:gd name="connsiteX63" fmla="*/ 9156690 w 12193149"/>
              <a:gd name="connsiteY63" fmla="*/ 2722010 h 3163521"/>
              <a:gd name="connsiteX64" fmla="*/ 9054601 w 12193149"/>
              <a:gd name="connsiteY64" fmla="*/ 2729537 h 3163521"/>
              <a:gd name="connsiteX65" fmla="*/ 9006634 w 12193149"/>
              <a:gd name="connsiteY65" fmla="*/ 2732822 h 3163521"/>
              <a:gd name="connsiteX66" fmla="*/ 9006349 w 12193149"/>
              <a:gd name="connsiteY66" fmla="*/ 2732582 h 3163521"/>
              <a:gd name="connsiteX67" fmla="*/ 8997380 w 12193149"/>
              <a:gd name="connsiteY67" fmla="*/ 2733793 h 3163521"/>
              <a:gd name="connsiteX68" fmla="*/ 8991542 w 12193149"/>
              <a:gd name="connsiteY68" fmla="*/ 2735854 h 3163521"/>
              <a:gd name="connsiteX69" fmla="*/ 8975485 w 12193149"/>
              <a:gd name="connsiteY69" fmla="*/ 2739080 h 3163521"/>
              <a:gd name="connsiteX70" fmla="*/ 8969159 w 12193149"/>
              <a:gd name="connsiteY70" fmla="*/ 2738380 h 3163521"/>
              <a:gd name="connsiteX71" fmla="*/ 8964196 w 12193149"/>
              <a:gd name="connsiteY71" fmla="*/ 2736155 h 3163521"/>
              <a:gd name="connsiteX72" fmla="*/ 8930136 w 12193149"/>
              <a:gd name="connsiteY72" fmla="*/ 2732967 h 3163521"/>
              <a:gd name="connsiteX73" fmla="*/ 8753592 w 12193149"/>
              <a:gd name="connsiteY73" fmla="*/ 2752199 h 3163521"/>
              <a:gd name="connsiteX74" fmla="*/ 8708995 w 12193149"/>
              <a:gd name="connsiteY74" fmla="*/ 2754300 h 3163521"/>
              <a:gd name="connsiteX75" fmla="*/ 8597219 w 12193149"/>
              <a:gd name="connsiteY75" fmla="*/ 2762872 h 3163521"/>
              <a:gd name="connsiteX76" fmla="*/ 8526378 w 12193149"/>
              <a:gd name="connsiteY76" fmla="*/ 2748030 h 3163521"/>
              <a:gd name="connsiteX77" fmla="*/ 8512131 w 12193149"/>
              <a:gd name="connsiteY77" fmla="*/ 2753945 h 3163521"/>
              <a:gd name="connsiteX78" fmla="*/ 8507315 w 12193149"/>
              <a:gd name="connsiteY78" fmla="*/ 2756946 h 3163521"/>
              <a:gd name="connsiteX79" fmla="*/ 8499116 w 12193149"/>
              <a:gd name="connsiteY79" fmla="*/ 2759684 h 3163521"/>
              <a:gd name="connsiteX80" fmla="*/ 8498742 w 12193149"/>
              <a:gd name="connsiteY80" fmla="*/ 2759505 h 3163521"/>
              <a:gd name="connsiteX81" fmla="*/ 8491397 w 12193149"/>
              <a:gd name="connsiteY81" fmla="*/ 2762555 h 3163521"/>
              <a:gd name="connsiteX82" fmla="*/ 8368330 w 12193149"/>
              <a:gd name="connsiteY82" fmla="*/ 2776597 h 3163521"/>
              <a:gd name="connsiteX83" fmla="*/ 8354947 w 12193149"/>
              <a:gd name="connsiteY83" fmla="*/ 2776791 h 3163521"/>
              <a:gd name="connsiteX84" fmla="*/ 8321252 w 12193149"/>
              <a:gd name="connsiteY84" fmla="*/ 2793369 h 3163521"/>
              <a:gd name="connsiteX85" fmla="*/ 8315581 w 12193149"/>
              <a:gd name="connsiteY85" fmla="*/ 2793695 h 3163521"/>
              <a:gd name="connsiteX86" fmla="*/ 8296322 w 12193149"/>
              <a:gd name="connsiteY86" fmla="*/ 2807590 h 3163521"/>
              <a:gd name="connsiteX87" fmla="*/ 8285424 w 12193149"/>
              <a:gd name="connsiteY87" fmla="*/ 2813413 h 3163521"/>
              <a:gd name="connsiteX88" fmla="*/ 8284298 w 12193149"/>
              <a:gd name="connsiteY88" fmla="*/ 2817856 h 3163521"/>
              <a:gd name="connsiteX89" fmla="*/ 8267224 w 12193149"/>
              <a:gd name="connsiteY89" fmla="*/ 2825031 h 3163521"/>
              <a:gd name="connsiteX90" fmla="*/ 8264525 w 12193149"/>
              <a:gd name="connsiteY90" fmla="*/ 2824801 h 3163521"/>
              <a:gd name="connsiteX91" fmla="*/ 8253181 w 12193149"/>
              <a:gd name="connsiteY91" fmla="*/ 2834644 h 3163521"/>
              <a:gd name="connsiteX92" fmla="*/ 8246982 w 12193149"/>
              <a:gd name="connsiteY92" fmla="*/ 2847636 h 3163521"/>
              <a:gd name="connsiteX93" fmla="*/ 8091420 w 12193149"/>
              <a:gd name="connsiteY93" fmla="*/ 2893797 h 3163521"/>
              <a:gd name="connsiteX94" fmla="*/ 7906555 w 12193149"/>
              <a:gd name="connsiteY94" fmla="*/ 2935770 h 3163521"/>
              <a:gd name="connsiteX95" fmla="*/ 7719893 w 12193149"/>
              <a:gd name="connsiteY95" fmla="*/ 2961485 h 3163521"/>
              <a:gd name="connsiteX96" fmla="*/ 7615495 w 12193149"/>
              <a:gd name="connsiteY96" fmla="*/ 2958014 h 3163521"/>
              <a:gd name="connsiteX97" fmla="*/ 7528691 w 12193149"/>
              <a:gd name="connsiteY97" fmla="*/ 2963842 h 3163521"/>
              <a:gd name="connsiteX98" fmla="*/ 7520719 w 12193149"/>
              <a:gd name="connsiteY98" fmla="*/ 2966395 h 3163521"/>
              <a:gd name="connsiteX99" fmla="*/ 7508559 w 12193149"/>
              <a:gd name="connsiteY99" fmla="*/ 2967730 h 3163521"/>
              <a:gd name="connsiteX100" fmla="*/ 7508188 w 12193149"/>
              <a:gd name="connsiteY100" fmla="*/ 2967403 h 3163521"/>
              <a:gd name="connsiteX101" fmla="*/ 7496943 w 12193149"/>
              <a:gd name="connsiteY101" fmla="*/ 2969355 h 3163521"/>
              <a:gd name="connsiteX102" fmla="*/ 7219707 w 12193149"/>
              <a:gd name="connsiteY102" fmla="*/ 2975462 h 3163521"/>
              <a:gd name="connsiteX103" fmla="*/ 7202249 w 12193149"/>
              <a:gd name="connsiteY103" fmla="*/ 2980012 h 3163521"/>
              <a:gd name="connsiteX104" fmla="*/ 7198152 w 12193149"/>
              <a:gd name="connsiteY104" fmla="*/ 2985370 h 3163521"/>
              <a:gd name="connsiteX105" fmla="*/ 7171956 w 12193149"/>
              <a:gd name="connsiteY105" fmla="*/ 2990018 h 3163521"/>
              <a:gd name="connsiteX106" fmla="*/ 7098136 w 12193149"/>
              <a:gd name="connsiteY106" fmla="*/ 3002246 h 3163521"/>
              <a:gd name="connsiteX107" fmla="*/ 7019644 w 12193149"/>
              <a:gd name="connsiteY107" fmla="*/ 3001872 h 3163521"/>
              <a:gd name="connsiteX108" fmla="*/ 6905294 w 12193149"/>
              <a:gd name="connsiteY108" fmla="*/ 3031378 h 3163521"/>
              <a:gd name="connsiteX109" fmla="*/ 6709370 w 12193149"/>
              <a:gd name="connsiteY109" fmla="*/ 3059333 h 3163521"/>
              <a:gd name="connsiteX110" fmla="*/ 6550602 w 12193149"/>
              <a:gd name="connsiteY110" fmla="*/ 3088109 h 3163521"/>
              <a:gd name="connsiteX111" fmla="*/ 6318708 w 12193149"/>
              <a:gd name="connsiteY111" fmla="*/ 3134909 h 3163521"/>
              <a:gd name="connsiteX112" fmla="*/ 6169822 w 12193149"/>
              <a:gd name="connsiteY112" fmla="*/ 3136996 h 3163521"/>
              <a:gd name="connsiteX113" fmla="*/ 6074996 w 12193149"/>
              <a:gd name="connsiteY113" fmla="*/ 3157458 h 3163521"/>
              <a:gd name="connsiteX114" fmla="*/ 6069677 w 12193149"/>
              <a:gd name="connsiteY114" fmla="*/ 3155921 h 3163521"/>
              <a:gd name="connsiteX115" fmla="*/ 6049786 w 12193149"/>
              <a:gd name="connsiteY115" fmla="*/ 3156604 h 3163521"/>
              <a:gd name="connsiteX116" fmla="*/ 6042433 w 12193149"/>
              <a:gd name="connsiteY116" fmla="*/ 3148255 h 3163521"/>
              <a:gd name="connsiteX117" fmla="*/ 6011238 w 12193149"/>
              <a:gd name="connsiteY117" fmla="*/ 3143162 h 3163521"/>
              <a:gd name="connsiteX118" fmla="*/ 5958523 w 12193149"/>
              <a:gd name="connsiteY118" fmla="*/ 3146806 h 3163521"/>
              <a:gd name="connsiteX119" fmla="*/ 5760067 w 12193149"/>
              <a:gd name="connsiteY119" fmla="*/ 3162498 h 3163521"/>
              <a:gd name="connsiteX120" fmla="*/ 5628108 w 12193149"/>
              <a:gd name="connsiteY120" fmla="*/ 3163521 h 3163521"/>
              <a:gd name="connsiteX121" fmla="*/ 5472054 w 12193149"/>
              <a:gd name="connsiteY121" fmla="*/ 3149501 h 3163521"/>
              <a:gd name="connsiteX122" fmla="*/ 5433909 w 12193149"/>
              <a:gd name="connsiteY122" fmla="*/ 3138248 h 3163521"/>
              <a:gd name="connsiteX123" fmla="*/ 5382817 w 12193149"/>
              <a:gd name="connsiteY123" fmla="*/ 3120546 h 3163521"/>
              <a:gd name="connsiteX124" fmla="*/ 5262912 w 12193149"/>
              <a:gd name="connsiteY124" fmla="*/ 3100129 h 3163521"/>
              <a:gd name="connsiteX125" fmla="*/ 5224109 w 12193149"/>
              <a:gd name="connsiteY125" fmla="*/ 3089005 h 3163521"/>
              <a:gd name="connsiteX126" fmla="*/ 5175808 w 12193149"/>
              <a:gd name="connsiteY126" fmla="*/ 3086015 h 3163521"/>
              <a:gd name="connsiteX127" fmla="*/ 5157702 w 12193149"/>
              <a:gd name="connsiteY127" fmla="*/ 3078792 h 3163521"/>
              <a:gd name="connsiteX128" fmla="*/ 5143747 w 12193149"/>
              <a:gd name="connsiteY128" fmla="*/ 3075392 h 3163521"/>
              <a:gd name="connsiteX129" fmla="*/ 5140744 w 12193149"/>
              <a:gd name="connsiteY129" fmla="*/ 3073291 h 3163521"/>
              <a:gd name="connsiteX130" fmla="*/ 5122807 w 12193149"/>
              <a:gd name="connsiteY130" fmla="*/ 3062438 h 3163521"/>
              <a:gd name="connsiteX131" fmla="*/ 5066938 w 12193149"/>
              <a:gd name="connsiteY131" fmla="*/ 3069009 h 3163521"/>
              <a:gd name="connsiteX132" fmla="*/ 5012662 w 12193149"/>
              <a:gd name="connsiteY132" fmla="*/ 3052628 h 3163521"/>
              <a:gd name="connsiteX133" fmla="*/ 4841589 w 12193149"/>
              <a:gd name="connsiteY133" fmla="*/ 3028611 h 3163521"/>
              <a:gd name="connsiteX134" fmla="*/ 4763595 w 12193149"/>
              <a:gd name="connsiteY134" fmla="*/ 3000843 h 3163521"/>
              <a:gd name="connsiteX135" fmla="*/ 4724334 w 12193149"/>
              <a:gd name="connsiteY135" fmla="*/ 2991829 h 3163521"/>
              <a:gd name="connsiteX136" fmla="*/ 4722324 w 12193149"/>
              <a:gd name="connsiteY136" fmla="*/ 2991080 h 3163521"/>
              <a:gd name="connsiteX137" fmla="*/ 4723259 w 12193149"/>
              <a:gd name="connsiteY137" fmla="*/ 2990869 h 3163521"/>
              <a:gd name="connsiteX138" fmla="*/ 4718350 w 12193149"/>
              <a:gd name="connsiteY138" fmla="*/ 2989599 h 3163521"/>
              <a:gd name="connsiteX139" fmla="*/ 4722324 w 12193149"/>
              <a:gd name="connsiteY139" fmla="*/ 2991080 h 3163521"/>
              <a:gd name="connsiteX140" fmla="*/ 4716674 w 12193149"/>
              <a:gd name="connsiteY140" fmla="*/ 2992355 h 3163521"/>
              <a:gd name="connsiteX141" fmla="*/ 4516962 w 12193149"/>
              <a:gd name="connsiteY141" fmla="*/ 2982453 h 3163521"/>
              <a:gd name="connsiteX142" fmla="*/ 4429691 w 12193149"/>
              <a:gd name="connsiteY142" fmla="*/ 2971802 h 3163521"/>
              <a:gd name="connsiteX143" fmla="*/ 4364023 w 12193149"/>
              <a:gd name="connsiteY143" fmla="*/ 2970456 h 3163521"/>
              <a:gd name="connsiteX144" fmla="*/ 4318114 w 12193149"/>
              <a:gd name="connsiteY144" fmla="*/ 2977071 h 3163521"/>
              <a:gd name="connsiteX145" fmla="*/ 4316258 w 12193149"/>
              <a:gd name="connsiteY145" fmla="*/ 2975730 h 3163521"/>
              <a:gd name="connsiteX146" fmla="*/ 4296292 w 12193149"/>
              <a:gd name="connsiteY146" fmla="*/ 2973851 h 3163521"/>
              <a:gd name="connsiteX147" fmla="*/ 4291212 w 12193149"/>
              <a:gd name="connsiteY147" fmla="*/ 2976768 h 3163521"/>
              <a:gd name="connsiteX148" fmla="*/ 4277290 w 12193149"/>
              <a:gd name="connsiteY148" fmla="*/ 2976522 h 3163521"/>
              <a:gd name="connsiteX149" fmla="*/ 4249265 w 12193149"/>
              <a:gd name="connsiteY149" fmla="*/ 2978846 h 3163521"/>
              <a:gd name="connsiteX150" fmla="*/ 4203199 w 12193149"/>
              <a:gd name="connsiteY150" fmla="*/ 2976051 h 3163521"/>
              <a:gd name="connsiteX151" fmla="*/ 4202893 w 12193149"/>
              <a:gd name="connsiteY151" fmla="*/ 2974792 h 3163521"/>
              <a:gd name="connsiteX152" fmla="*/ 4192396 w 12193149"/>
              <a:gd name="connsiteY152" fmla="*/ 2969158 h 3163521"/>
              <a:gd name="connsiteX153" fmla="*/ 4143893 w 12193149"/>
              <a:gd name="connsiteY153" fmla="*/ 2953293 h 3163521"/>
              <a:gd name="connsiteX154" fmla="*/ 4084245 w 12193149"/>
              <a:gd name="connsiteY154" fmla="*/ 2926760 h 3163521"/>
              <a:gd name="connsiteX155" fmla="*/ 4075694 w 12193149"/>
              <a:gd name="connsiteY155" fmla="*/ 2925925 h 3163521"/>
              <a:gd name="connsiteX156" fmla="*/ 4075575 w 12193149"/>
              <a:gd name="connsiteY156" fmla="*/ 2925626 h 3163521"/>
              <a:gd name="connsiteX157" fmla="*/ 4066658 w 12193149"/>
              <a:gd name="connsiteY157" fmla="*/ 2924182 h 3163521"/>
              <a:gd name="connsiteX158" fmla="*/ 4060102 w 12193149"/>
              <a:gd name="connsiteY158" fmla="*/ 2924400 h 3163521"/>
              <a:gd name="connsiteX159" fmla="*/ 4043512 w 12193149"/>
              <a:gd name="connsiteY159" fmla="*/ 2922779 h 3163521"/>
              <a:gd name="connsiteX160" fmla="*/ 4038145 w 12193149"/>
              <a:gd name="connsiteY160" fmla="*/ 2920345 h 3163521"/>
              <a:gd name="connsiteX161" fmla="*/ 4036511 w 12193149"/>
              <a:gd name="connsiteY161" fmla="*/ 2916678 h 3163521"/>
              <a:gd name="connsiteX162" fmla="*/ 4034926 w 12193149"/>
              <a:gd name="connsiteY162" fmla="*/ 2916913 h 3163521"/>
              <a:gd name="connsiteX163" fmla="*/ 4005686 w 12193149"/>
              <a:gd name="connsiteY163" fmla="*/ 2904345 h 3163521"/>
              <a:gd name="connsiteX164" fmla="*/ 3937994 w 12193149"/>
              <a:gd name="connsiteY164" fmla="*/ 2886888 h 3163521"/>
              <a:gd name="connsiteX165" fmla="*/ 3898423 w 12193149"/>
              <a:gd name="connsiteY165" fmla="*/ 2881233 h 3163521"/>
              <a:gd name="connsiteX166" fmla="*/ 3790908 w 12193149"/>
              <a:gd name="connsiteY166" fmla="*/ 2860995 h 3163521"/>
              <a:gd name="connsiteX167" fmla="*/ 3683661 w 12193149"/>
              <a:gd name="connsiteY167" fmla="*/ 2837072 h 3163521"/>
              <a:gd name="connsiteX168" fmla="*/ 3611183 w 12193149"/>
              <a:gd name="connsiteY168" fmla="*/ 2804801 h 3163521"/>
              <a:gd name="connsiteX169" fmla="*/ 3605003 w 12193149"/>
              <a:gd name="connsiteY169" fmla="*/ 2806163 h 3163521"/>
              <a:gd name="connsiteX170" fmla="*/ 3595884 w 12193149"/>
              <a:gd name="connsiteY170" fmla="*/ 2806327 h 3163521"/>
              <a:gd name="connsiteX171" fmla="*/ 3595649 w 12193149"/>
              <a:gd name="connsiteY171" fmla="*/ 2806058 h 3163521"/>
              <a:gd name="connsiteX172" fmla="*/ 3587126 w 12193149"/>
              <a:gd name="connsiteY172" fmla="*/ 2806748 h 3163521"/>
              <a:gd name="connsiteX173" fmla="*/ 3537283 w 12193149"/>
              <a:gd name="connsiteY173" fmla="*/ 2797049 h 3163521"/>
              <a:gd name="connsiteX174" fmla="*/ 3474371 w 12193149"/>
              <a:gd name="connsiteY174" fmla="*/ 2793388 h 3163521"/>
              <a:gd name="connsiteX175" fmla="*/ 3401876 w 12193149"/>
              <a:gd name="connsiteY175" fmla="*/ 2781340 h 3163521"/>
              <a:gd name="connsiteX176" fmla="*/ 3365036 w 12193149"/>
              <a:gd name="connsiteY176" fmla="*/ 2798292 h 3163521"/>
              <a:gd name="connsiteX177" fmla="*/ 3345174 w 12193149"/>
              <a:gd name="connsiteY177" fmla="*/ 2799974 h 3163521"/>
              <a:gd name="connsiteX178" fmla="*/ 3342846 w 12193149"/>
              <a:gd name="connsiteY178" fmla="*/ 2798999 h 3163521"/>
              <a:gd name="connsiteX179" fmla="*/ 3263504 w 12193149"/>
              <a:gd name="connsiteY179" fmla="*/ 2804876 h 3163521"/>
              <a:gd name="connsiteX180" fmla="*/ 3143704 w 12193149"/>
              <a:gd name="connsiteY180" fmla="*/ 2812651 h 3163521"/>
              <a:gd name="connsiteX181" fmla="*/ 3031439 w 12193149"/>
              <a:gd name="connsiteY181" fmla="*/ 2815294 h 3163521"/>
              <a:gd name="connsiteX182" fmla="*/ 2782717 w 12193149"/>
              <a:gd name="connsiteY182" fmla="*/ 2837115 h 3163521"/>
              <a:gd name="connsiteX183" fmla="*/ 2647675 w 12193149"/>
              <a:gd name="connsiteY183" fmla="*/ 2847651 h 3163521"/>
              <a:gd name="connsiteX184" fmla="*/ 2569176 w 12193149"/>
              <a:gd name="connsiteY184" fmla="*/ 2821410 h 3163521"/>
              <a:gd name="connsiteX185" fmla="*/ 2444403 w 12193149"/>
              <a:gd name="connsiteY185" fmla="*/ 2835311 h 3163521"/>
              <a:gd name="connsiteX186" fmla="*/ 2316260 w 12193149"/>
              <a:gd name="connsiteY186" fmla="*/ 2843778 h 3163521"/>
              <a:gd name="connsiteX187" fmla="*/ 2209726 w 12193149"/>
              <a:gd name="connsiteY187" fmla="*/ 2838545 h 3163521"/>
              <a:gd name="connsiteX188" fmla="*/ 2095813 w 12193149"/>
              <a:gd name="connsiteY188" fmla="*/ 2821834 h 3163521"/>
              <a:gd name="connsiteX189" fmla="*/ 1998504 w 12193149"/>
              <a:gd name="connsiteY189" fmla="*/ 2813814 h 3163521"/>
              <a:gd name="connsiteX190" fmla="*/ 1929320 w 12193149"/>
              <a:gd name="connsiteY190" fmla="*/ 2835759 h 3163521"/>
              <a:gd name="connsiteX191" fmla="*/ 1922798 w 12193149"/>
              <a:gd name="connsiteY191" fmla="*/ 2830928 h 3163521"/>
              <a:gd name="connsiteX192" fmla="*/ 1874228 w 12193149"/>
              <a:gd name="connsiteY192" fmla="*/ 2832523 h 3163521"/>
              <a:gd name="connsiteX193" fmla="*/ 1787803 w 12193149"/>
              <a:gd name="connsiteY193" fmla="*/ 2860145 h 3163521"/>
              <a:gd name="connsiteX194" fmla="*/ 1739352 w 12193149"/>
              <a:gd name="connsiteY194" fmla="*/ 2855094 h 3163521"/>
              <a:gd name="connsiteX195" fmla="*/ 1676219 w 12193149"/>
              <a:gd name="connsiteY195" fmla="*/ 2838745 h 3163521"/>
              <a:gd name="connsiteX196" fmla="*/ 1609817 w 12193149"/>
              <a:gd name="connsiteY196" fmla="*/ 2831848 h 3163521"/>
              <a:gd name="connsiteX197" fmla="*/ 1497258 w 12193149"/>
              <a:gd name="connsiteY197" fmla="*/ 2806258 h 3163521"/>
              <a:gd name="connsiteX198" fmla="*/ 1151127 w 12193149"/>
              <a:gd name="connsiteY198" fmla="*/ 2756823 h 3163521"/>
              <a:gd name="connsiteX199" fmla="*/ 859417 w 12193149"/>
              <a:gd name="connsiteY199" fmla="*/ 2747390 h 3163521"/>
              <a:gd name="connsiteX200" fmla="*/ 838688 w 12193149"/>
              <a:gd name="connsiteY200" fmla="*/ 2748603 h 3163521"/>
              <a:gd name="connsiteX201" fmla="*/ 817957 w 12193149"/>
              <a:gd name="connsiteY201" fmla="*/ 2746639 h 3163521"/>
              <a:gd name="connsiteX202" fmla="*/ 812654 w 12193149"/>
              <a:gd name="connsiteY202" fmla="*/ 2749533 h 3163521"/>
              <a:gd name="connsiteX203" fmla="*/ 721195 w 12193149"/>
              <a:gd name="connsiteY203" fmla="*/ 2748443 h 3163521"/>
              <a:gd name="connsiteX204" fmla="*/ 720890 w 12193149"/>
              <a:gd name="connsiteY204" fmla="*/ 2747181 h 3163521"/>
              <a:gd name="connsiteX205" fmla="*/ 710023 w 12193149"/>
              <a:gd name="connsiteY205" fmla="*/ 2741504 h 3163521"/>
              <a:gd name="connsiteX206" fmla="*/ 597940 w 12193149"/>
              <a:gd name="connsiteY206" fmla="*/ 2698646 h 3163521"/>
              <a:gd name="connsiteX207" fmla="*/ 579683 w 12193149"/>
              <a:gd name="connsiteY207" fmla="*/ 2695994 h 3163521"/>
              <a:gd name="connsiteX208" fmla="*/ 572865 w 12193149"/>
              <a:gd name="connsiteY208" fmla="*/ 2696183 h 3163521"/>
              <a:gd name="connsiteX209" fmla="*/ 446247 w 12193149"/>
              <a:gd name="connsiteY209" fmla="*/ 2658153 h 3163521"/>
              <a:gd name="connsiteX210" fmla="*/ 405163 w 12193149"/>
              <a:gd name="connsiteY210" fmla="*/ 2652330 h 3163521"/>
              <a:gd name="connsiteX211" fmla="*/ 293583 w 12193149"/>
              <a:gd name="connsiteY211" fmla="*/ 2631634 h 3163521"/>
              <a:gd name="connsiteX212" fmla="*/ 119529 w 12193149"/>
              <a:gd name="connsiteY212" fmla="*/ 2579829 h 3163521"/>
              <a:gd name="connsiteX213" fmla="*/ 16674 w 12193149"/>
              <a:gd name="connsiteY213" fmla="*/ 2576973 h 3163521"/>
              <a:gd name="connsiteX214" fmla="*/ 1150 w 12193149"/>
              <a:gd name="connsiteY214" fmla="*/ 2571504 h 3163521"/>
              <a:gd name="connsiteX215" fmla="*/ 1148 w 12193149"/>
              <a:gd name="connsiteY215" fmla="*/ 1040995 h 3163521"/>
              <a:gd name="connsiteX216" fmla="*/ 1148 w 12193149"/>
              <a:gd name="connsiteY216" fmla="*/ 818782 h 3163521"/>
              <a:gd name="connsiteX0" fmla="*/ 1148 w 12193149"/>
              <a:gd name="connsiteY0" fmla="*/ 0 h 3171710"/>
              <a:gd name="connsiteX1" fmla="*/ 12181789 w 12193149"/>
              <a:gd name="connsiteY1" fmla="*/ 8189 h 3171710"/>
              <a:gd name="connsiteX2" fmla="*/ 12193149 w 12193149"/>
              <a:gd name="connsiteY2" fmla="*/ 1406710 h 3171710"/>
              <a:gd name="connsiteX3" fmla="*/ 12185986 w 12193149"/>
              <a:gd name="connsiteY3" fmla="*/ 1411160 h 3171710"/>
              <a:gd name="connsiteX4" fmla="*/ 12156363 w 12193149"/>
              <a:gd name="connsiteY4" fmla="*/ 1424337 h 3171710"/>
              <a:gd name="connsiteX5" fmla="*/ 12139215 w 12193149"/>
              <a:gd name="connsiteY5" fmla="*/ 1450150 h 3171710"/>
              <a:gd name="connsiteX6" fmla="*/ 12126327 w 12193149"/>
              <a:gd name="connsiteY6" fmla="*/ 1451661 h 3171710"/>
              <a:gd name="connsiteX7" fmla="*/ 12124007 w 12193149"/>
              <a:gd name="connsiteY7" fmla="*/ 1451765 h 3171710"/>
              <a:gd name="connsiteX8" fmla="*/ 12116854 w 12193149"/>
              <a:gd name="connsiteY8" fmla="*/ 1455579 h 3171710"/>
              <a:gd name="connsiteX9" fmla="*/ 12099497 w 12193149"/>
              <a:gd name="connsiteY9" fmla="*/ 1455110 h 3171710"/>
              <a:gd name="connsiteX10" fmla="*/ 12087073 w 12193149"/>
              <a:gd name="connsiteY10" fmla="*/ 1463312 h 3171710"/>
              <a:gd name="connsiteX11" fmla="*/ 12031073 w 12193149"/>
              <a:gd name="connsiteY11" fmla="*/ 1506980 h 3171710"/>
              <a:gd name="connsiteX12" fmla="*/ 11995833 w 12193149"/>
              <a:gd name="connsiteY12" fmla="*/ 1530429 h 3171710"/>
              <a:gd name="connsiteX13" fmla="*/ 11979717 w 12193149"/>
              <a:gd name="connsiteY13" fmla="*/ 1535132 h 3171710"/>
              <a:gd name="connsiteX14" fmla="*/ 11959046 w 12193149"/>
              <a:gd name="connsiteY14" fmla="*/ 1544529 h 3171710"/>
              <a:gd name="connsiteX15" fmla="*/ 11920454 w 12193149"/>
              <a:gd name="connsiteY15" fmla="*/ 1557854 h 3171710"/>
              <a:gd name="connsiteX16" fmla="*/ 11903656 w 12193149"/>
              <a:gd name="connsiteY16" fmla="*/ 1569397 h 3171710"/>
              <a:gd name="connsiteX17" fmla="*/ 11895048 w 12193149"/>
              <a:gd name="connsiteY17" fmla="*/ 1571762 h 3171710"/>
              <a:gd name="connsiteX18" fmla="*/ 11891968 w 12193149"/>
              <a:gd name="connsiteY18" fmla="*/ 1582700 h 3171710"/>
              <a:gd name="connsiteX19" fmla="*/ 11870776 w 12193149"/>
              <a:gd name="connsiteY19" fmla="*/ 1604787 h 3171710"/>
              <a:gd name="connsiteX20" fmla="*/ 11813376 w 12193149"/>
              <a:gd name="connsiteY20" fmla="*/ 1624630 h 3171710"/>
              <a:gd name="connsiteX21" fmla="*/ 11590693 w 12193149"/>
              <a:gd name="connsiteY21" fmla="*/ 1790748 h 3171710"/>
              <a:gd name="connsiteX22" fmla="*/ 11506817 w 12193149"/>
              <a:gd name="connsiteY22" fmla="*/ 1860594 h 3171710"/>
              <a:gd name="connsiteX23" fmla="*/ 11280332 w 12193149"/>
              <a:gd name="connsiteY23" fmla="*/ 2050542 h 3171710"/>
              <a:gd name="connsiteX24" fmla="*/ 11228309 w 12193149"/>
              <a:gd name="connsiteY24" fmla="*/ 2103207 h 3171710"/>
              <a:gd name="connsiteX25" fmla="*/ 11218087 w 12193149"/>
              <a:gd name="connsiteY25" fmla="*/ 2102932 h 3171710"/>
              <a:gd name="connsiteX26" fmla="*/ 11217184 w 12193149"/>
              <a:gd name="connsiteY26" fmla="*/ 2101989 h 3171710"/>
              <a:gd name="connsiteX27" fmla="*/ 11188885 w 12193149"/>
              <a:gd name="connsiteY27" fmla="*/ 2119354 h 3171710"/>
              <a:gd name="connsiteX28" fmla="*/ 11184501 w 12193149"/>
              <a:gd name="connsiteY28" fmla="*/ 2119496 h 3171710"/>
              <a:gd name="connsiteX29" fmla="*/ 11166854 w 12193149"/>
              <a:gd name="connsiteY29" fmla="*/ 2133583 h 3171710"/>
              <a:gd name="connsiteX30" fmla="*/ 11157311 w 12193149"/>
              <a:gd name="connsiteY30" fmla="*/ 2139385 h 3171710"/>
              <a:gd name="connsiteX31" fmla="*/ 11155496 w 12193149"/>
              <a:gd name="connsiteY31" fmla="*/ 2144068 h 3171710"/>
              <a:gd name="connsiteX32" fmla="*/ 11140961 w 12193149"/>
              <a:gd name="connsiteY32" fmla="*/ 2151086 h 3171710"/>
              <a:gd name="connsiteX33" fmla="*/ 11138961 w 12193149"/>
              <a:gd name="connsiteY33" fmla="*/ 2150743 h 3171710"/>
              <a:gd name="connsiteX34" fmla="*/ 11128208 w 12193149"/>
              <a:gd name="connsiteY34" fmla="*/ 2160803 h 3171710"/>
              <a:gd name="connsiteX35" fmla="*/ 11120691 w 12193149"/>
              <a:gd name="connsiteY35" fmla="*/ 2174395 h 3171710"/>
              <a:gd name="connsiteX36" fmla="*/ 10894683 w 12193149"/>
              <a:gd name="connsiteY36" fmla="*/ 2300370 h 3171710"/>
              <a:gd name="connsiteX37" fmla="*/ 10773300 w 12193149"/>
              <a:gd name="connsiteY37" fmla="*/ 2350162 h 3171710"/>
              <a:gd name="connsiteX38" fmla="*/ 10627668 w 12193149"/>
              <a:gd name="connsiteY38" fmla="*/ 2386200 h 3171710"/>
              <a:gd name="connsiteX39" fmla="*/ 10581895 w 12193149"/>
              <a:gd name="connsiteY39" fmla="*/ 2395660 h 3171710"/>
              <a:gd name="connsiteX40" fmla="*/ 10547790 w 12193149"/>
              <a:gd name="connsiteY40" fmla="*/ 2425394 h 3171710"/>
              <a:gd name="connsiteX41" fmla="*/ 10529643 w 12193149"/>
              <a:gd name="connsiteY41" fmla="*/ 2423878 h 3171710"/>
              <a:gd name="connsiteX42" fmla="*/ 10526446 w 12193149"/>
              <a:gd name="connsiteY42" fmla="*/ 2423382 h 3171710"/>
              <a:gd name="connsiteX43" fmla="*/ 10515129 w 12193149"/>
              <a:gd name="connsiteY43" fmla="*/ 2426508 h 3171710"/>
              <a:gd name="connsiteX44" fmla="*/ 10491735 w 12193149"/>
              <a:gd name="connsiteY44" fmla="*/ 2421127 h 3171710"/>
              <a:gd name="connsiteX45" fmla="*/ 10471418 w 12193149"/>
              <a:gd name="connsiteY45" fmla="*/ 2428664 h 3171710"/>
              <a:gd name="connsiteX46" fmla="*/ 10377042 w 12193149"/>
              <a:gd name="connsiteY46" fmla="*/ 2471569 h 3171710"/>
              <a:gd name="connsiteX47" fmla="*/ 10319338 w 12193149"/>
              <a:gd name="connsiteY47" fmla="*/ 2493192 h 3171710"/>
              <a:gd name="connsiteX48" fmla="*/ 10295467 w 12193149"/>
              <a:gd name="connsiteY48" fmla="*/ 2495050 h 3171710"/>
              <a:gd name="connsiteX49" fmla="*/ 10263443 w 12193149"/>
              <a:gd name="connsiteY49" fmla="*/ 2501919 h 3171710"/>
              <a:gd name="connsiteX50" fmla="*/ 10205418 w 12193149"/>
              <a:gd name="connsiteY50" fmla="*/ 2509120 h 3171710"/>
              <a:gd name="connsiteX51" fmla="*/ 10177759 w 12193149"/>
              <a:gd name="connsiteY51" fmla="*/ 2519914 h 3171710"/>
              <a:gd name="connsiteX52" fmla="*/ 10165070 w 12193149"/>
              <a:gd name="connsiteY52" fmla="*/ 2520710 h 3171710"/>
              <a:gd name="connsiteX53" fmla="*/ 10156308 w 12193149"/>
              <a:gd name="connsiteY53" fmla="*/ 2534458 h 3171710"/>
              <a:gd name="connsiteX54" fmla="*/ 10118267 w 12193149"/>
              <a:gd name="connsiteY54" fmla="*/ 2558113 h 3171710"/>
              <a:gd name="connsiteX55" fmla="*/ 10083317 w 12193149"/>
              <a:gd name="connsiteY55" fmla="*/ 2570267 h 3171710"/>
              <a:gd name="connsiteX56" fmla="*/ 10040388 w 12193149"/>
              <a:gd name="connsiteY56" fmla="*/ 2568603 h 3171710"/>
              <a:gd name="connsiteX57" fmla="*/ 9961167 w 12193149"/>
              <a:gd name="connsiteY57" fmla="*/ 2584118 h 3171710"/>
              <a:gd name="connsiteX58" fmla="*/ 9848940 w 12193149"/>
              <a:gd name="connsiteY58" fmla="*/ 2590886 h 3171710"/>
              <a:gd name="connsiteX59" fmla="*/ 9729457 w 12193149"/>
              <a:gd name="connsiteY59" fmla="*/ 2611093 h 3171710"/>
              <a:gd name="connsiteX60" fmla="*/ 9613704 w 12193149"/>
              <a:gd name="connsiteY60" fmla="*/ 2639342 h 3171710"/>
              <a:gd name="connsiteX61" fmla="*/ 9338590 w 12193149"/>
              <a:gd name="connsiteY61" fmla="*/ 2696264 h 3171710"/>
              <a:gd name="connsiteX62" fmla="*/ 9232518 w 12193149"/>
              <a:gd name="connsiteY62" fmla="*/ 2720120 h 3171710"/>
              <a:gd name="connsiteX63" fmla="*/ 9156690 w 12193149"/>
              <a:gd name="connsiteY63" fmla="*/ 2730199 h 3171710"/>
              <a:gd name="connsiteX64" fmla="*/ 9054601 w 12193149"/>
              <a:gd name="connsiteY64" fmla="*/ 2737726 h 3171710"/>
              <a:gd name="connsiteX65" fmla="*/ 9006634 w 12193149"/>
              <a:gd name="connsiteY65" fmla="*/ 2741011 h 3171710"/>
              <a:gd name="connsiteX66" fmla="*/ 9006349 w 12193149"/>
              <a:gd name="connsiteY66" fmla="*/ 2740771 h 3171710"/>
              <a:gd name="connsiteX67" fmla="*/ 8997380 w 12193149"/>
              <a:gd name="connsiteY67" fmla="*/ 2741982 h 3171710"/>
              <a:gd name="connsiteX68" fmla="*/ 8991542 w 12193149"/>
              <a:gd name="connsiteY68" fmla="*/ 2744043 h 3171710"/>
              <a:gd name="connsiteX69" fmla="*/ 8975485 w 12193149"/>
              <a:gd name="connsiteY69" fmla="*/ 2747269 h 3171710"/>
              <a:gd name="connsiteX70" fmla="*/ 8969159 w 12193149"/>
              <a:gd name="connsiteY70" fmla="*/ 2746569 h 3171710"/>
              <a:gd name="connsiteX71" fmla="*/ 8964196 w 12193149"/>
              <a:gd name="connsiteY71" fmla="*/ 2744344 h 3171710"/>
              <a:gd name="connsiteX72" fmla="*/ 8930136 w 12193149"/>
              <a:gd name="connsiteY72" fmla="*/ 2741156 h 3171710"/>
              <a:gd name="connsiteX73" fmla="*/ 8753592 w 12193149"/>
              <a:gd name="connsiteY73" fmla="*/ 2760388 h 3171710"/>
              <a:gd name="connsiteX74" fmla="*/ 8708995 w 12193149"/>
              <a:gd name="connsiteY74" fmla="*/ 2762489 h 3171710"/>
              <a:gd name="connsiteX75" fmla="*/ 8597219 w 12193149"/>
              <a:gd name="connsiteY75" fmla="*/ 2771061 h 3171710"/>
              <a:gd name="connsiteX76" fmla="*/ 8526378 w 12193149"/>
              <a:gd name="connsiteY76" fmla="*/ 2756219 h 3171710"/>
              <a:gd name="connsiteX77" fmla="*/ 8512131 w 12193149"/>
              <a:gd name="connsiteY77" fmla="*/ 2762134 h 3171710"/>
              <a:gd name="connsiteX78" fmla="*/ 8507315 w 12193149"/>
              <a:gd name="connsiteY78" fmla="*/ 2765135 h 3171710"/>
              <a:gd name="connsiteX79" fmla="*/ 8499116 w 12193149"/>
              <a:gd name="connsiteY79" fmla="*/ 2767873 h 3171710"/>
              <a:gd name="connsiteX80" fmla="*/ 8498742 w 12193149"/>
              <a:gd name="connsiteY80" fmla="*/ 2767694 h 3171710"/>
              <a:gd name="connsiteX81" fmla="*/ 8491397 w 12193149"/>
              <a:gd name="connsiteY81" fmla="*/ 2770744 h 3171710"/>
              <a:gd name="connsiteX82" fmla="*/ 8368330 w 12193149"/>
              <a:gd name="connsiteY82" fmla="*/ 2784786 h 3171710"/>
              <a:gd name="connsiteX83" fmla="*/ 8354947 w 12193149"/>
              <a:gd name="connsiteY83" fmla="*/ 2784980 h 3171710"/>
              <a:gd name="connsiteX84" fmla="*/ 8321252 w 12193149"/>
              <a:gd name="connsiteY84" fmla="*/ 2801558 h 3171710"/>
              <a:gd name="connsiteX85" fmla="*/ 8315581 w 12193149"/>
              <a:gd name="connsiteY85" fmla="*/ 2801884 h 3171710"/>
              <a:gd name="connsiteX86" fmla="*/ 8296322 w 12193149"/>
              <a:gd name="connsiteY86" fmla="*/ 2815779 h 3171710"/>
              <a:gd name="connsiteX87" fmla="*/ 8285424 w 12193149"/>
              <a:gd name="connsiteY87" fmla="*/ 2821602 h 3171710"/>
              <a:gd name="connsiteX88" fmla="*/ 8284298 w 12193149"/>
              <a:gd name="connsiteY88" fmla="*/ 2826045 h 3171710"/>
              <a:gd name="connsiteX89" fmla="*/ 8267224 w 12193149"/>
              <a:gd name="connsiteY89" fmla="*/ 2833220 h 3171710"/>
              <a:gd name="connsiteX90" fmla="*/ 8264525 w 12193149"/>
              <a:gd name="connsiteY90" fmla="*/ 2832990 h 3171710"/>
              <a:gd name="connsiteX91" fmla="*/ 8253181 w 12193149"/>
              <a:gd name="connsiteY91" fmla="*/ 2842833 h 3171710"/>
              <a:gd name="connsiteX92" fmla="*/ 8246982 w 12193149"/>
              <a:gd name="connsiteY92" fmla="*/ 2855825 h 3171710"/>
              <a:gd name="connsiteX93" fmla="*/ 8091420 w 12193149"/>
              <a:gd name="connsiteY93" fmla="*/ 2901986 h 3171710"/>
              <a:gd name="connsiteX94" fmla="*/ 7906555 w 12193149"/>
              <a:gd name="connsiteY94" fmla="*/ 2943959 h 3171710"/>
              <a:gd name="connsiteX95" fmla="*/ 7719893 w 12193149"/>
              <a:gd name="connsiteY95" fmla="*/ 2969674 h 3171710"/>
              <a:gd name="connsiteX96" fmla="*/ 7615495 w 12193149"/>
              <a:gd name="connsiteY96" fmla="*/ 2966203 h 3171710"/>
              <a:gd name="connsiteX97" fmla="*/ 7528691 w 12193149"/>
              <a:gd name="connsiteY97" fmla="*/ 2972031 h 3171710"/>
              <a:gd name="connsiteX98" fmla="*/ 7520719 w 12193149"/>
              <a:gd name="connsiteY98" fmla="*/ 2974584 h 3171710"/>
              <a:gd name="connsiteX99" fmla="*/ 7508559 w 12193149"/>
              <a:gd name="connsiteY99" fmla="*/ 2975919 h 3171710"/>
              <a:gd name="connsiteX100" fmla="*/ 7508188 w 12193149"/>
              <a:gd name="connsiteY100" fmla="*/ 2975592 h 3171710"/>
              <a:gd name="connsiteX101" fmla="*/ 7496943 w 12193149"/>
              <a:gd name="connsiteY101" fmla="*/ 2977544 h 3171710"/>
              <a:gd name="connsiteX102" fmla="*/ 7219707 w 12193149"/>
              <a:gd name="connsiteY102" fmla="*/ 2983651 h 3171710"/>
              <a:gd name="connsiteX103" fmla="*/ 7202249 w 12193149"/>
              <a:gd name="connsiteY103" fmla="*/ 2988201 h 3171710"/>
              <a:gd name="connsiteX104" fmla="*/ 7198152 w 12193149"/>
              <a:gd name="connsiteY104" fmla="*/ 2993559 h 3171710"/>
              <a:gd name="connsiteX105" fmla="*/ 7171956 w 12193149"/>
              <a:gd name="connsiteY105" fmla="*/ 2998207 h 3171710"/>
              <a:gd name="connsiteX106" fmla="*/ 7098136 w 12193149"/>
              <a:gd name="connsiteY106" fmla="*/ 3010435 h 3171710"/>
              <a:gd name="connsiteX107" fmla="*/ 7019644 w 12193149"/>
              <a:gd name="connsiteY107" fmla="*/ 3010061 h 3171710"/>
              <a:gd name="connsiteX108" fmla="*/ 6905294 w 12193149"/>
              <a:gd name="connsiteY108" fmla="*/ 3039567 h 3171710"/>
              <a:gd name="connsiteX109" fmla="*/ 6709370 w 12193149"/>
              <a:gd name="connsiteY109" fmla="*/ 3067522 h 3171710"/>
              <a:gd name="connsiteX110" fmla="*/ 6550602 w 12193149"/>
              <a:gd name="connsiteY110" fmla="*/ 3096298 h 3171710"/>
              <a:gd name="connsiteX111" fmla="*/ 6318708 w 12193149"/>
              <a:gd name="connsiteY111" fmla="*/ 3143098 h 3171710"/>
              <a:gd name="connsiteX112" fmla="*/ 6169822 w 12193149"/>
              <a:gd name="connsiteY112" fmla="*/ 3145185 h 3171710"/>
              <a:gd name="connsiteX113" fmla="*/ 6074996 w 12193149"/>
              <a:gd name="connsiteY113" fmla="*/ 3165647 h 3171710"/>
              <a:gd name="connsiteX114" fmla="*/ 6069677 w 12193149"/>
              <a:gd name="connsiteY114" fmla="*/ 3164110 h 3171710"/>
              <a:gd name="connsiteX115" fmla="*/ 6049786 w 12193149"/>
              <a:gd name="connsiteY115" fmla="*/ 3164793 h 3171710"/>
              <a:gd name="connsiteX116" fmla="*/ 6042433 w 12193149"/>
              <a:gd name="connsiteY116" fmla="*/ 3156444 h 3171710"/>
              <a:gd name="connsiteX117" fmla="*/ 6011238 w 12193149"/>
              <a:gd name="connsiteY117" fmla="*/ 3151351 h 3171710"/>
              <a:gd name="connsiteX118" fmla="*/ 5958523 w 12193149"/>
              <a:gd name="connsiteY118" fmla="*/ 3154995 h 3171710"/>
              <a:gd name="connsiteX119" fmla="*/ 5760067 w 12193149"/>
              <a:gd name="connsiteY119" fmla="*/ 3170687 h 3171710"/>
              <a:gd name="connsiteX120" fmla="*/ 5628108 w 12193149"/>
              <a:gd name="connsiteY120" fmla="*/ 3171710 h 3171710"/>
              <a:gd name="connsiteX121" fmla="*/ 5472054 w 12193149"/>
              <a:gd name="connsiteY121" fmla="*/ 3157690 h 3171710"/>
              <a:gd name="connsiteX122" fmla="*/ 5433909 w 12193149"/>
              <a:gd name="connsiteY122" fmla="*/ 3146437 h 3171710"/>
              <a:gd name="connsiteX123" fmla="*/ 5382817 w 12193149"/>
              <a:gd name="connsiteY123" fmla="*/ 3128735 h 3171710"/>
              <a:gd name="connsiteX124" fmla="*/ 5262912 w 12193149"/>
              <a:gd name="connsiteY124" fmla="*/ 3108318 h 3171710"/>
              <a:gd name="connsiteX125" fmla="*/ 5224109 w 12193149"/>
              <a:gd name="connsiteY125" fmla="*/ 3097194 h 3171710"/>
              <a:gd name="connsiteX126" fmla="*/ 5175808 w 12193149"/>
              <a:gd name="connsiteY126" fmla="*/ 3094204 h 3171710"/>
              <a:gd name="connsiteX127" fmla="*/ 5157702 w 12193149"/>
              <a:gd name="connsiteY127" fmla="*/ 3086981 h 3171710"/>
              <a:gd name="connsiteX128" fmla="*/ 5143747 w 12193149"/>
              <a:gd name="connsiteY128" fmla="*/ 3083581 h 3171710"/>
              <a:gd name="connsiteX129" fmla="*/ 5140744 w 12193149"/>
              <a:gd name="connsiteY129" fmla="*/ 3081480 h 3171710"/>
              <a:gd name="connsiteX130" fmla="*/ 5122807 w 12193149"/>
              <a:gd name="connsiteY130" fmla="*/ 3070627 h 3171710"/>
              <a:gd name="connsiteX131" fmla="*/ 5066938 w 12193149"/>
              <a:gd name="connsiteY131" fmla="*/ 3077198 h 3171710"/>
              <a:gd name="connsiteX132" fmla="*/ 5012662 w 12193149"/>
              <a:gd name="connsiteY132" fmla="*/ 3060817 h 3171710"/>
              <a:gd name="connsiteX133" fmla="*/ 4841589 w 12193149"/>
              <a:gd name="connsiteY133" fmla="*/ 3036800 h 3171710"/>
              <a:gd name="connsiteX134" fmla="*/ 4763595 w 12193149"/>
              <a:gd name="connsiteY134" fmla="*/ 3009032 h 3171710"/>
              <a:gd name="connsiteX135" fmla="*/ 4724334 w 12193149"/>
              <a:gd name="connsiteY135" fmla="*/ 3000018 h 3171710"/>
              <a:gd name="connsiteX136" fmla="*/ 4722324 w 12193149"/>
              <a:gd name="connsiteY136" fmla="*/ 2999269 h 3171710"/>
              <a:gd name="connsiteX137" fmla="*/ 4723259 w 12193149"/>
              <a:gd name="connsiteY137" fmla="*/ 2999058 h 3171710"/>
              <a:gd name="connsiteX138" fmla="*/ 4718350 w 12193149"/>
              <a:gd name="connsiteY138" fmla="*/ 2997788 h 3171710"/>
              <a:gd name="connsiteX139" fmla="*/ 4722324 w 12193149"/>
              <a:gd name="connsiteY139" fmla="*/ 2999269 h 3171710"/>
              <a:gd name="connsiteX140" fmla="*/ 4716674 w 12193149"/>
              <a:gd name="connsiteY140" fmla="*/ 3000544 h 3171710"/>
              <a:gd name="connsiteX141" fmla="*/ 4516962 w 12193149"/>
              <a:gd name="connsiteY141" fmla="*/ 2990642 h 3171710"/>
              <a:gd name="connsiteX142" fmla="*/ 4429691 w 12193149"/>
              <a:gd name="connsiteY142" fmla="*/ 2979991 h 3171710"/>
              <a:gd name="connsiteX143" fmla="*/ 4364023 w 12193149"/>
              <a:gd name="connsiteY143" fmla="*/ 2978645 h 3171710"/>
              <a:gd name="connsiteX144" fmla="*/ 4318114 w 12193149"/>
              <a:gd name="connsiteY144" fmla="*/ 2985260 h 3171710"/>
              <a:gd name="connsiteX145" fmla="*/ 4316258 w 12193149"/>
              <a:gd name="connsiteY145" fmla="*/ 2983919 h 3171710"/>
              <a:gd name="connsiteX146" fmla="*/ 4296292 w 12193149"/>
              <a:gd name="connsiteY146" fmla="*/ 2982040 h 3171710"/>
              <a:gd name="connsiteX147" fmla="*/ 4291212 w 12193149"/>
              <a:gd name="connsiteY147" fmla="*/ 2984957 h 3171710"/>
              <a:gd name="connsiteX148" fmla="*/ 4277290 w 12193149"/>
              <a:gd name="connsiteY148" fmla="*/ 2984711 h 3171710"/>
              <a:gd name="connsiteX149" fmla="*/ 4249265 w 12193149"/>
              <a:gd name="connsiteY149" fmla="*/ 2987035 h 3171710"/>
              <a:gd name="connsiteX150" fmla="*/ 4203199 w 12193149"/>
              <a:gd name="connsiteY150" fmla="*/ 2984240 h 3171710"/>
              <a:gd name="connsiteX151" fmla="*/ 4202893 w 12193149"/>
              <a:gd name="connsiteY151" fmla="*/ 2982981 h 3171710"/>
              <a:gd name="connsiteX152" fmla="*/ 4192396 w 12193149"/>
              <a:gd name="connsiteY152" fmla="*/ 2977347 h 3171710"/>
              <a:gd name="connsiteX153" fmla="*/ 4143893 w 12193149"/>
              <a:gd name="connsiteY153" fmla="*/ 2961482 h 3171710"/>
              <a:gd name="connsiteX154" fmla="*/ 4084245 w 12193149"/>
              <a:gd name="connsiteY154" fmla="*/ 2934949 h 3171710"/>
              <a:gd name="connsiteX155" fmla="*/ 4075694 w 12193149"/>
              <a:gd name="connsiteY155" fmla="*/ 2934114 h 3171710"/>
              <a:gd name="connsiteX156" fmla="*/ 4075575 w 12193149"/>
              <a:gd name="connsiteY156" fmla="*/ 2933815 h 3171710"/>
              <a:gd name="connsiteX157" fmla="*/ 4066658 w 12193149"/>
              <a:gd name="connsiteY157" fmla="*/ 2932371 h 3171710"/>
              <a:gd name="connsiteX158" fmla="*/ 4060102 w 12193149"/>
              <a:gd name="connsiteY158" fmla="*/ 2932589 h 3171710"/>
              <a:gd name="connsiteX159" fmla="*/ 4043512 w 12193149"/>
              <a:gd name="connsiteY159" fmla="*/ 2930968 h 3171710"/>
              <a:gd name="connsiteX160" fmla="*/ 4038145 w 12193149"/>
              <a:gd name="connsiteY160" fmla="*/ 2928534 h 3171710"/>
              <a:gd name="connsiteX161" fmla="*/ 4036511 w 12193149"/>
              <a:gd name="connsiteY161" fmla="*/ 2924867 h 3171710"/>
              <a:gd name="connsiteX162" fmla="*/ 4034926 w 12193149"/>
              <a:gd name="connsiteY162" fmla="*/ 2925102 h 3171710"/>
              <a:gd name="connsiteX163" fmla="*/ 4005686 w 12193149"/>
              <a:gd name="connsiteY163" fmla="*/ 2912534 h 3171710"/>
              <a:gd name="connsiteX164" fmla="*/ 3937994 w 12193149"/>
              <a:gd name="connsiteY164" fmla="*/ 2895077 h 3171710"/>
              <a:gd name="connsiteX165" fmla="*/ 3898423 w 12193149"/>
              <a:gd name="connsiteY165" fmla="*/ 2889422 h 3171710"/>
              <a:gd name="connsiteX166" fmla="*/ 3790908 w 12193149"/>
              <a:gd name="connsiteY166" fmla="*/ 2869184 h 3171710"/>
              <a:gd name="connsiteX167" fmla="*/ 3683661 w 12193149"/>
              <a:gd name="connsiteY167" fmla="*/ 2845261 h 3171710"/>
              <a:gd name="connsiteX168" fmla="*/ 3611183 w 12193149"/>
              <a:gd name="connsiteY168" fmla="*/ 2812990 h 3171710"/>
              <a:gd name="connsiteX169" fmla="*/ 3605003 w 12193149"/>
              <a:gd name="connsiteY169" fmla="*/ 2814352 h 3171710"/>
              <a:gd name="connsiteX170" fmla="*/ 3595884 w 12193149"/>
              <a:gd name="connsiteY170" fmla="*/ 2814516 h 3171710"/>
              <a:gd name="connsiteX171" fmla="*/ 3595649 w 12193149"/>
              <a:gd name="connsiteY171" fmla="*/ 2814247 h 3171710"/>
              <a:gd name="connsiteX172" fmla="*/ 3587126 w 12193149"/>
              <a:gd name="connsiteY172" fmla="*/ 2814937 h 3171710"/>
              <a:gd name="connsiteX173" fmla="*/ 3537283 w 12193149"/>
              <a:gd name="connsiteY173" fmla="*/ 2805238 h 3171710"/>
              <a:gd name="connsiteX174" fmla="*/ 3474371 w 12193149"/>
              <a:gd name="connsiteY174" fmla="*/ 2801577 h 3171710"/>
              <a:gd name="connsiteX175" fmla="*/ 3401876 w 12193149"/>
              <a:gd name="connsiteY175" fmla="*/ 2789529 h 3171710"/>
              <a:gd name="connsiteX176" fmla="*/ 3365036 w 12193149"/>
              <a:gd name="connsiteY176" fmla="*/ 2806481 h 3171710"/>
              <a:gd name="connsiteX177" fmla="*/ 3345174 w 12193149"/>
              <a:gd name="connsiteY177" fmla="*/ 2808163 h 3171710"/>
              <a:gd name="connsiteX178" fmla="*/ 3342846 w 12193149"/>
              <a:gd name="connsiteY178" fmla="*/ 2807188 h 3171710"/>
              <a:gd name="connsiteX179" fmla="*/ 3263504 w 12193149"/>
              <a:gd name="connsiteY179" fmla="*/ 2813065 h 3171710"/>
              <a:gd name="connsiteX180" fmla="*/ 3143704 w 12193149"/>
              <a:gd name="connsiteY180" fmla="*/ 2820840 h 3171710"/>
              <a:gd name="connsiteX181" fmla="*/ 3031439 w 12193149"/>
              <a:gd name="connsiteY181" fmla="*/ 2823483 h 3171710"/>
              <a:gd name="connsiteX182" fmla="*/ 2782717 w 12193149"/>
              <a:gd name="connsiteY182" fmla="*/ 2845304 h 3171710"/>
              <a:gd name="connsiteX183" fmla="*/ 2647675 w 12193149"/>
              <a:gd name="connsiteY183" fmla="*/ 2855840 h 3171710"/>
              <a:gd name="connsiteX184" fmla="*/ 2569176 w 12193149"/>
              <a:gd name="connsiteY184" fmla="*/ 2829599 h 3171710"/>
              <a:gd name="connsiteX185" fmla="*/ 2444403 w 12193149"/>
              <a:gd name="connsiteY185" fmla="*/ 2843500 h 3171710"/>
              <a:gd name="connsiteX186" fmla="*/ 2316260 w 12193149"/>
              <a:gd name="connsiteY186" fmla="*/ 2851967 h 3171710"/>
              <a:gd name="connsiteX187" fmla="*/ 2209726 w 12193149"/>
              <a:gd name="connsiteY187" fmla="*/ 2846734 h 3171710"/>
              <a:gd name="connsiteX188" fmla="*/ 2095813 w 12193149"/>
              <a:gd name="connsiteY188" fmla="*/ 2830023 h 3171710"/>
              <a:gd name="connsiteX189" fmla="*/ 1998504 w 12193149"/>
              <a:gd name="connsiteY189" fmla="*/ 2822003 h 3171710"/>
              <a:gd name="connsiteX190" fmla="*/ 1929320 w 12193149"/>
              <a:gd name="connsiteY190" fmla="*/ 2843948 h 3171710"/>
              <a:gd name="connsiteX191" fmla="*/ 1922798 w 12193149"/>
              <a:gd name="connsiteY191" fmla="*/ 2839117 h 3171710"/>
              <a:gd name="connsiteX192" fmla="*/ 1874228 w 12193149"/>
              <a:gd name="connsiteY192" fmla="*/ 2840712 h 3171710"/>
              <a:gd name="connsiteX193" fmla="*/ 1787803 w 12193149"/>
              <a:gd name="connsiteY193" fmla="*/ 2868334 h 3171710"/>
              <a:gd name="connsiteX194" fmla="*/ 1739352 w 12193149"/>
              <a:gd name="connsiteY194" fmla="*/ 2863283 h 3171710"/>
              <a:gd name="connsiteX195" fmla="*/ 1676219 w 12193149"/>
              <a:gd name="connsiteY195" fmla="*/ 2846934 h 3171710"/>
              <a:gd name="connsiteX196" fmla="*/ 1609817 w 12193149"/>
              <a:gd name="connsiteY196" fmla="*/ 2840037 h 3171710"/>
              <a:gd name="connsiteX197" fmla="*/ 1497258 w 12193149"/>
              <a:gd name="connsiteY197" fmla="*/ 2814447 h 3171710"/>
              <a:gd name="connsiteX198" fmla="*/ 1151127 w 12193149"/>
              <a:gd name="connsiteY198" fmla="*/ 2765012 h 3171710"/>
              <a:gd name="connsiteX199" fmla="*/ 859417 w 12193149"/>
              <a:gd name="connsiteY199" fmla="*/ 2755579 h 3171710"/>
              <a:gd name="connsiteX200" fmla="*/ 838688 w 12193149"/>
              <a:gd name="connsiteY200" fmla="*/ 2756792 h 3171710"/>
              <a:gd name="connsiteX201" fmla="*/ 817957 w 12193149"/>
              <a:gd name="connsiteY201" fmla="*/ 2754828 h 3171710"/>
              <a:gd name="connsiteX202" fmla="*/ 812654 w 12193149"/>
              <a:gd name="connsiteY202" fmla="*/ 2757722 h 3171710"/>
              <a:gd name="connsiteX203" fmla="*/ 721195 w 12193149"/>
              <a:gd name="connsiteY203" fmla="*/ 2756632 h 3171710"/>
              <a:gd name="connsiteX204" fmla="*/ 720890 w 12193149"/>
              <a:gd name="connsiteY204" fmla="*/ 2755370 h 3171710"/>
              <a:gd name="connsiteX205" fmla="*/ 710023 w 12193149"/>
              <a:gd name="connsiteY205" fmla="*/ 2749693 h 3171710"/>
              <a:gd name="connsiteX206" fmla="*/ 597940 w 12193149"/>
              <a:gd name="connsiteY206" fmla="*/ 2706835 h 3171710"/>
              <a:gd name="connsiteX207" fmla="*/ 579683 w 12193149"/>
              <a:gd name="connsiteY207" fmla="*/ 2704183 h 3171710"/>
              <a:gd name="connsiteX208" fmla="*/ 572865 w 12193149"/>
              <a:gd name="connsiteY208" fmla="*/ 2704372 h 3171710"/>
              <a:gd name="connsiteX209" fmla="*/ 446247 w 12193149"/>
              <a:gd name="connsiteY209" fmla="*/ 2666342 h 3171710"/>
              <a:gd name="connsiteX210" fmla="*/ 405163 w 12193149"/>
              <a:gd name="connsiteY210" fmla="*/ 2660519 h 3171710"/>
              <a:gd name="connsiteX211" fmla="*/ 293583 w 12193149"/>
              <a:gd name="connsiteY211" fmla="*/ 2639823 h 3171710"/>
              <a:gd name="connsiteX212" fmla="*/ 119529 w 12193149"/>
              <a:gd name="connsiteY212" fmla="*/ 2588018 h 3171710"/>
              <a:gd name="connsiteX213" fmla="*/ 16674 w 12193149"/>
              <a:gd name="connsiteY213" fmla="*/ 2585162 h 3171710"/>
              <a:gd name="connsiteX214" fmla="*/ 1150 w 12193149"/>
              <a:gd name="connsiteY214" fmla="*/ 2579693 h 3171710"/>
              <a:gd name="connsiteX215" fmla="*/ 1148 w 12193149"/>
              <a:gd name="connsiteY215" fmla="*/ 1049184 h 3171710"/>
              <a:gd name="connsiteX216" fmla="*/ 1148 w 12193149"/>
              <a:gd name="connsiteY216" fmla="*/ 0 h 317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3171710">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125E9C-9E8A-438E-AD92-67C9EA179E27}"/>
              </a:ext>
            </a:extLst>
          </p:cNvPr>
          <p:cNvSpPr>
            <a:spLocks noGrp="1"/>
          </p:cNvSpPr>
          <p:nvPr>
            <p:ph type="title"/>
          </p:nvPr>
        </p:nvSpPr>
        <p:spPr>
          <a:xfrm>
            <a:off x="1137036" y="548640"/>
            <a:ext cx="9916632" cy="1188720"/>
          </a:xfrm>
        </p:spPr>
        <p:txBody>
          <a:bodyPr>
            <a:normAutofit/>
          </a:bodyPr>
          <a:lstStyle/>
          <a:p>
            <a:pPr algn="ctr"/>
            <a:r>
              <a:rPr lang="en-GB" sz="3700" b="1" i="1" dirty="0">
                <a:solidFill>
                  <a:schemeClr val="bg1"/>
                </a:solidFill>
                <a:effectLst>
                  <a:outerShdw blurRad="38100" dist="38100" dir="2700000" algn="tl">
                    <a:srgbClr val="000000">
                      <a:alpha val="43137"/>
                    </a:srgbClr>
                  </a:outerShdw>
                </a:effectLst>
                <a:highlight>
                  <a:srgbClr val="008080"/>
                </a:highlight>
                <a:latin typeface="Candara" panose="020E0502030303020204" pitchFamily="34" charset="0"/>
              </a:rPr>
              <a:t>Impact on patient care regarding capacity</a:t>
            </a:r>
            <a:endParaRPr lang="en-GB" sz="3700" i="1" dirty="0">
              <a:solidFill>
                <a:schemeClr val="bg1"/>
              </a:solidFill>
              <a:effectLst>
                <a:outerShdw blurRad="38100" dist="38100" dir="2700000" algn="tl">
                  <a:srgbClr val="000000">
                    <a:alpha val="43137"/>
                  </a:srgbClr>
                </a:outerShdw>
              </a:effectLst>
              <a:highlight>
                <a:srgbClr val="008080"/>
              </a:highlight>
            </a:endParaRPr>
          </a:p>
        </p:txBody>
      </p:sp>
      <p:sp>
        <p:nvSpPr>
          <p:cNvPr id="3" name="Content Placeholder 2">
            <a:extLst>
              <a:ext uri="{FF2B5EF4-FFF2-40B4-BE49-F238E27FC236}">
                <a16:creationId xmlns:a16="http://schemas.microsoft.com/office/drawing/2014/main" id="{E735E7E3-F604-443B-AB70-10C6A9DC4CE3}"/>
              </a:ext>
            </a:extLst>
          </p:cNvPr>
          <p:cNvSpPr>
            <a:spLocks noGrp="1"/>
          </p:cNvSpPr>
          <p:nvPr>
            <p:ph idx="1"/>
          </p:nvPr>
        </p:nvSpPr>
        <p:spPr>
          <a:xfrm>
            <a:off x="281354" y="2431767"/>
            <a:ext cx="11493303" cy="3685156"/>
          </a:xfrm>
        </p:spPr>
        <p:txBody>
          <a:bodyPr anchor="ctr">
            <a:noAutofit/>
          </a:bodyPr>
          <a:lstStyle/>
          <a:p>
            <a:r>
              <a:rPr lang="en-GB" sz="2400" dirty="0">
                <a:solidFill>
                  <a:schemeClr val="tx1">
                    <a:lumMod val="85000"/>
                    <a:lumOff val="15000"/>
                  </a:schemeClr>
                </a:solidFill>
                <a:latin typeface="Tw Cen MT" panose="020B0602020104020603" pitchFamily="34" charset="0"/>
              </a:rPr>
              <a:t>This outcome was avoidable. Although a pandemic on the scale </a:t>
            </a:r>
            <a:r>
              <a:rPr lang="en-GB" sz="2400" dirty="0">
                <a:solidFill>
                  <a:schemeClr val="tx1">
                    <a:lumMod val="85000"/>
                    <a:lumOff val="15000"/>
                  </a:schemeClr>
                </a:solidFill>
                <a:highlight>
                  <a:srgbClr val="FFFF00"/>
                </a:highlight>
                <a:latin typeface="Tw Cen MT" panose="020B0602020104020603" pitchFamily="34" charset="0"/>
              </a:rPr>
              <a:t>of COVID-19 was always </a:t>
            </a:r>
            <a:r>
              <a:rPr lang="en-GB" sz="2400" dirty="0">
                <a:solidFill>
                  <a:schemeClr val="bg1"/>
                </a:solidFill>
                <a:highlight>
                  <a:srgbClr val="008080"/>
                </a:highlight>
                <a:latin typeface="Tw Cen MT" panose="020B0602020104020603" pitchFamily="34" charset="0"/>
              </a:rPr>
              <a:t>likely to cause major disruption to health services, </a:t>
            </a:r>
            <a:r>
              <a:rPr lang="en-GB" sz="2400" dirty="0">
                <a:solidFill>
                  <a:schemeClr val="tx1">
                    <a:lumMod val="85000"/>
                    <a:lumOff val="15000"/>
                  </a:schemeClr>
                </a:solidFill>
                <a:latin typeface="Tw Cen MT" panose="020B0602020104020603" pitchFamily="34" charset="0"/>
              </a:rPr>
              <a:t>the drastic extent to which the NHS had to shut down routine care is a consequence of over a decade of underinvestment and (in the case of public health and social care) cuts to services.</a:t>
            </a:r>
          </a:p>
          <a:p>
            <a:pPr marL="0" indent="0">
              <a:buNone/>
            </a:pPr>
            <a:endParaRPr lang="en-GB" sz="2400" dirty="0">
              <a:solidFill>
                <a:schemeClr val="tx1">
                  <a:lumMod val="85000"/>
                  <a:lumOff val="15000"/>
                </a:schemeClr>
              </a:solidFill>
              <a:latin typeface="Tw Cen MT" panose="020B0602020104020603" pitchFamily="34" charset="0"/>
            </a:endParaRPr>
          </a:p>
          <a:p>
            <a:r>
              <a:rPr lang="en-GB" sz="2400" dirty="0">
                <a:solidFill>
                  <a:schemeClr val="tx1">
                    <a:lumMod val="85000"/>
                    <a:lumOff val="15000"/>
                  </a:schemeClr>
                </a:solidFill>
                <a:latin typeface="Tw Cen MT" panose="020B0602020104020603" pitchFamily="34" charset="0"/>
              </a:rPr>
              <a:t>As a result, NHS capacity has lagged behind many other EU countries</a:t>
            </a:r>
            <a:r>
              <a:rPr lang="en-GB" sz="2400" dirty="0">
                <a:solidFill>
                  <a:schemeClr val="tx1">
                    <a:lumMod val="85000"/>
                    <a:lumOff val="15000"/>
                  </a:schemeClr>
                </a:solidFill>
                <a:highlight>
                  <a:srgbClr val="FFFF00"/>
                </a:highlight>
                <a:latin typeface="Tw Cen MT" panose="020B0602020104020603" pitchFamily="34" charset="0"/>
              </a:rPr>
              <a:t>, including in terms of </a:t>
            </a:r>
            <a:r>
              <a:rPr lang="en-GB" sz="2400" dirty="0">
                <a:solidFill>
                  <a:schemeClr val="bg1"/>
                </a:solidFill>
                <a:highlight>
                  <a:srgbClr val="008000"/>
                </a:highlight>
                <a:latin typeface="Tw Cen MT" panose="020B0602020104020603" pitchFamily="34" charset="0"/>
              </a:rPr>
              <a:t>bed numbers, critical care facilities, </a:t>
            </a:r>
            <a:r>
              <a:rPr lang="en-GB" sz="2400" dirty="0">
                <a:solidFill>
                  <a:schemeClr val="tx1">
                    <a:lumMod val="85000"/>
                    <a:lumOff val="15000"/>
                  </a:schemeClr>
                </a:solidFill>
                <a:latin typeface="Tw Cen MT" panose="020B0602020104020603" pitchFamily="34" charset="0"/>
              </a:rPr>
              <a:t>workforce numbers (with 10,000 medical vacancies in the NHS in England in 2019) and resources in primary and community care. The NHS was already in crisis before the pandemic hit, as the BMA consistently warned. </a:t>
            </a:r>
          </a:p>
          <a:p>
            <a:r>
              <a:rPr lang="en-GB" sz="2400" dirty="0">
                <a:solidFill>
                  <a:schemeClr val="tx1">
                    <a:lumMod val="85000"/>
                    <a:lumOff val="15000"/>
                  </a:schemeClr>
                </a:solidFill>
                <a:latin typeface="Tw Cen MT" panose="020B0602020104020603" pitchFamily="34" charset="0"/>
              </a:rPr>
              <a:t>As the NHS begins the vital task of reopening non-COVID services, </a:t>
            </a:r>
            <a:r>
              <a:rPr lang="en-GB" sz="2400" dirty="0">
                <a:solidFill>
                  <a:schemeClr val="bg1"/>
                </a:solidFill>
                <a:highlight>
                  <a:srgbClr val="008080"/>
                </a:highlight>
                <a:latin typeface="Tw Cen MT" panose="020B0602020104020603" pitchFamily="34" charset="0"/>
              </a:rPr>
              <a:t>it now faces a huge </a:t>
            </a:r>
            <a:r>
              <a:rPr lang="en-GB" sz="2400" dirty="0">
                <a:solidFill>
                  <a:schemeClr val="tx1">
                    <a:lumMod val="85000"/>
                    <a:lumOff val="15000"/>
                  </a:schemeClr>
                </a:solidFill>
                <a:highlight>
                  <a:srgbClr val="FFFF00"/>
                </a:highlight>
                <a:latin typeface="Tw Cen MT" panose="020B0602020104020603" pitchFamily="34" charset="0"/>
              </a:rPr>
              <a:t>backlog of unmet patient need,</a:t>
            </a:r>
            <a:r>
              <a:rPr lang="en-GB" sz="2400" dirty="0">
                <a:solidFill>
                  <a:schemeClr val="tx1">
                    <a:lumMod val="85000"/>
                    <a:lumOff val="15000"/>
                  </a:schemeClr>
                </a:solidFill>
                <a:latin typeface="Tw Cen MT" panose="020B0602020104020603" pitchFamily="34" charset="0"/>
              </a:rPr>
              <a:t> with patients now facing </a:t>
            </a:r>
            <a:r>
              <a:rPr lang="en-GB" sz="2400" dirty="0">
                <a:solidFill>
                  <a:schemeClr val="tx1">
                    <a:lumMod val="85000"/>
                    <a:lumOff val="15000"/>
                  </a:schemeClr>
                </a:solidFill>
                <a:highlight>
                  <a:srgbClr val="FFFF00"/>
                </a:highlight>
                <a:latin typeface="Tw Cen MT" panose="020B0602020104020603" pitchFamily="34" charset="0"/>
              </a:rPr>
              <a:t>long waits for treatment</a:t>
            </a:r>
            <a:r>
              <a:rPr lang="en-GB" sz="2400" dirty="0">
                <a:solidFill>
                  <a:schemeClr val="tx1">
                    <a:lumMod val="85000"/>
                    <a:lumOff val="15000"/>
                  </a:schemeClr>
                </a:solidFill>
                <a:latin typeface="Tw Cen MT" panose="020B0602020104020603" pitchFamily="34" charset="0"/>
              </a:rPr>
              <a:t>.</a:t>
            </a:r>
          </a:p>
        </p:txBody>
      </p:sp>
      <p:sp>
        <p:nvSpPr>
          <p:cNvPr id="4" name="Footer Placeholder 3">
            <a:extLst>
              <a:ext uri="{FF2B5EF4-FFF2-40B4-BE49-F238E27FC236}">
                <a16:creationId xmlns:a16="http://schemas.microsoft.com/office/drawing/2014/main" id="{970533C0-C4D2-4953-8C33-03441206692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GB" sz="1000"/>
              <a:t>Created by Tayo Alebiosu</a:t>
            </a:r>
          </a:p>
        </p:txBody>
      </p:sp>
    </p:spTree>
    <p:extLst>
      <p:ext uri="{BB962C8B-B14F-4D97-AF65-F5344CB8AC3E}">
        <p14:creationId xmlns:p14="http://schemas.microsoft.com/office/powerpoint/2010/main" val="1375175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38C8EF-A702-484E-B3B9-D17CA457A268}"/>
              </a:ext>
            </a:extLst>
          </p:cNvPr>
          <p:cNvSpPr>
            <a:spLocks noGrp="1"/>
          </p:cNvSpPr>
          <p:nvPr>
            <p:ph type="title"/>
          </p:nvPr>
        </p:nvSpPr>
        <p:spPr>
          <a:xfrm>
            <a:off x="1371600" y="294538"/>
            <a:ext cx="7203054" cy="1167214"/>
          </a:xfrm>
        </p:spPr>
        <p:txBody>
          <a:bodyPr>
            <a:normAutofit/>
          </a:bodyPr>
          <a:lstStyle/>
          <a:p>
            <a:pPr algn="ctr"/>
            <a:r>
              <a:rPr lang="en-US" sz="3400" b="1" i="1" dirty="0">
                <a:solidFill>
                  <a:srgbClr val="FFFFFF"/>
                </a:solidFill>
                <a:effectLst>
                  <a:outerShdw blurRad="38100" dist="38100" dir="2700000" algn="tl">
                    <a:srgbClr val="000000">
                      <a:alpha val="43137"/>
                    </a:srgbClr>
                  </a:outerShdw>
                </a:effectLst>
                <a:highlight>
                  <a:srgbClr val="008080"/>
                </a:highlight>
                <a:latin typeface="Candara" panose="020E0502030303020204" pitchFamily="34" charset="0"/>
              </a:rPr>
              <a:t>The COVID-19 crisis has also caused issues surrounding:</a:t>
            </a:r>
            <a:endParaRPr lang="en-GB" sz="3400" b="1" i="1" dirty="0">
              <a:solidFill>
                <a:srgbClr val="FFFFFF"/>
              </a:solidFill>
              <a:effectLst>
                <a:outerShdw blurRad="38100" dist="38100" dir="2700000" algn="tl">
                  <a:srgbClr val="000000">
                    <a:alpha val="43137"/>
                  </a:srgbClr>
                </a:outerShdw>
              </a:effectLst>
              <a:highlight>
                <a:srgbClr val="008080"/>
              </a:highlight>
              <a:latin typeface="Candara" panose="020E0502030303020204" pitchFamily="34" charset="0"/>
            </a:endParaRPr>
          </a:p>
        </p:txBody>
      </p:sp>
      <p:sp>
        <p:nvSpPr>
          <p:cNvPr id="3" name="Content Placeholder 2">
            <a:extLst>
              <a:ext uri="{FF2B5EF4-FFF2-40B4-BE49-F238E27FC236}">
                <a16:creationId xmlns:a16="http://schemas.microsoft.com/office/drawing/2014/main" id="{7344FB25-47AF-4296-B87D-D04447AAFAAC}"/>
              </a:ext>
            </a:extLst>
          </p:cNvPr>
          <p:cNvSpPr>
            <a:spLocks noGrp="1"/>
          </p:cNvSpPr>
          <p:nvPr>
            <p:ph idx="1"/>
          </p:nvPr>
        </p:nvSpPr>
        <p:spPr>
          <a:xfrm>
            <a:off x="1371599" y="2318197"/>
            <a:ext cx="9724031" cy="3683358"/>
          </a:xfrm>
        </p:spPr>
        <p:txBody>
          <a:bodyPr anchor="ctr">
            <a:noAutofit/>
          </a:bodyPr>
          <a:lstStyle/>
          <a:p>
            <a:r>
              <a:rPr lang="en-US" sz="2600" b="1" dirty="0">
                <a:highlight>
                  <a:srgbClr val="00FFFF"/>
                </a:highlight>
                <a:latin typeface="Tw Cen MT" panose="020B0602020104020603" pitchFamily="34" charset="0"/>
              </a:rPr>
              <a:t>Quality of Care </a:t>
            </a:r>
            <a:r>
              <a:rPr lang="en-US" sz="2600" dirty="0">
                <a:latin typeface="Tw Cen MT" panose="020B0602020104020603" pitchFamily="34" charset="0"/>
              </a:rPr>
              <a:t>- Reduced staff availability (due to sickness), a lack of personal protective equipment (PPE), and people being discharged from hospital (in the rush to free up space) to services that don't fully meet their needs have all impacted the quality of care that services within the sector provide.</a:t>
            </a:r>
          </a:p>
          <a:p>
            <a:r>
              <a:rPr lang="en-US" sz="2600" b="1" dirty="0">
                <a:highlight>
                  <a:srgbClr val="00FFFF"/>
                </a:highlight>
                <a:latin typeface="Tw Cen MT" panose="020B0602020104020603" pitchFamily="34" charset="0"/>
              </a:rPr>
              <a:t>Disjointed Care </a:t>
            </a:r>
            <a:r>
              <a:rPr lang="en-US" sz="2600" dirty="0">
                <a:latin typeface="Tw Cen MT" panose="020B0602020104020603" pitchFamily="34" charset="0"/>
              </a:rPr>
              <a:t>- A longstanding challenge of the social care system is the ability to transfer people from hospital to alternative care settings successfully. Because of the need to free up hospital beds quickly at the </a:t>
            </a:r>
            <a:r>
              <a:rPr lang="en-US" sz="2600" dirty="0">
                <a:solidFill>
                  <a:schemeClr val="bg1"/>
                </a:solidFill>
                <a:highlight>
                  <a:srgbClr val="008080"/>
                </a:highlight>
                <a:latin typeface="Tw Cen MT" panose="020B0602020104020603" pitchFamily="34" charset="0"/>
              </a:rPr>
              <a:t>height of the pandemic</a:t>
            </a:r>
            <a:r>
              <a:rPr lang="en-US" sz="2600" dirty="0">
                <a:latin typeface="Tw Cen MT" panose="020B0602020104020603" pitchFamily="34" charset="0"/>
              </a:rPr>
              <a:t>, there's concern about whether people were always discharged to the right place.</a:t>
            </a:r>
            <a:endParaRPr lang="en-GB" sz="2600" dirty="0">
              <a:latin typeface="Tw Cen MT" panose="020B0602020104020603" pitchFamily="34" charset="0"/>
            </a:endParaRPr>
          </a:p>
        </p:txBody>
      </p:sp>
    </p:spTree>
    <p:extLst>
      <p:ext uri="{BB962C8B-B14F-4D97-AF65-F5344CB8AC3E}">
        <p14:creationId xmlns:p14="http://schemas.microsoft.com/office/powerpoint/2010/main" val="648034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05E7DD-F0AA-4B8E-8C6E-5E3DC69E2AE7}"/>
              </a:ext>
            </a:extLst>
          </p:cNvPr>
          <p:cNvSpPr>
            <a:spLocks noGrp="1"/>
          </p:cNvSpPr>
          <p:nvPr>
            <p:ph idx="1"/>
          </p:nvPr>
        </p:nvSpPr>
        <p:spPr>
          <a:xfrm>
            <a:off x="1371599" y="2318197"/>
            <a:ext cx="9724031" cy="3683358"/>
          </a:xfrm>
        </p:spPr>
        <p:txBody>
          <a:bodyPr anchor="ctr">
            <a:normAutofit/>
          </a:bodyPr>
          <a:lstStyle/>
          <a:p>
            <a:r>
              <a:rPr lang="en-US" dirty="0">
                <a:latin typeface="Tw Cen MT" panose="020B0602020104020603" pitchFamily="34" charset="0"/>
              </a:rPr>
              <a:t>- As a result of the virus and the measures put in place to help stop it spread </a:t>
            </a:r>
            <a:r>
              <a:rPr lang="en-US" dirty="0">
                <a:solidFill>
                  <a:schemeClr val="bg1"/>
                </a:solidFill>
                <a:highlight>
                  <a:srgbClr val="008000"/>
                </a:highlight>
                <a:latin typeface="Tw Cen MT" panose="020B0602020104020603" pitchFamily="34" charset="0"/>
              </a:rPr>
              <a:t>some services were reduced</a:t>
            </a:r>
            <a:r>
              <a:rPr lang="en-US" dirty="0">
                <a:latin typeface="Tw Cen MT" panose="020B0602020104020603" pitchFamily="34" charset="0"/>
              </a:rPr>
              <a:t>, </a:t>
            </a:r>
            <a:r>
              <a:rPr lang="en-US" dirty="0">
                <a:highlight>
                  <a:srgbClr val="FFFF00"/>
                </a:highlight>
                <a:latin typeface="Tw Cen MT" panose="020B0602020104020603" pitchFamily="34" charset="0"/>
              </a:rPr>
              <a:t>suspended</a:t>
            </a:r>
            <a:r>
              <a:rPr lang="en-US" dirty="0">
                <a:latin typeface="Tw Cen MT" panose="020B0602020104020603" pitchFamily="34" charset="0"/>
              </a:rPr>
              <a:t> or </a:t>
            </a:r>
            <a:r>
              <a:rPr lang="en-US" dirty="0">
                <a:solidFill>
                  <a:schemeClr val="bg1"/>
                </a:solidFill>
                <a:highlight>
                  <a:srgbClr val="0000FF"/>
                </a:highlight>
                <a:latin typeface="Tw Cen MT" panose="020B0602020104020603" pitchFamily="34" charset="0"/>
              </a:rPr>
              <a:t>cancelled</a:t>
            </a:r>
            <a:r>
              <a:rPr lang="en-US" dirty="0">
                <a:latin typeface="Tw Cen MT" panose="020B0602020104020603" pitchFamily="34" charset="0"/>
              </a:rPr>
              <a:t> to ensure that the most critical care could be provided.</a:t>
            </a:r>
          </a:p>
          <a:p>
            <a:r>
              <a:rPr lang="en-US" dirty="0">
                <a:latin typeface="Tw Cen MT" panose="020B0602020104020603" pitchFamily="34" charset="0"/>
              </a:rPr>
              <a:t> For example, day </a:t>
            </a:r>
            <a:r>
              <a:rPr lang="en-US" dirty="0" err="1">
                <a:latin typeface="Tw Cen MT" panose="020B0602020104020603" pitchFamily="34" charset="0"/>
              </a:rPr>
              <a:t>centres</a:t>
            </a:r>
            <a:r>
              <a:rPr lang="en-US" dirty="0">
                <a:latin typeface="Tw Cen MT" panose="020B0602020104020603" pitchFamily="34" charset="0"/>
              </a:rPr>
              <a:t> were suspended to </a:t>
            </a:r>
            <a:r>
              <a:rPr lang="en-US" dirty="0">
                <a:highlight>
                  <a:srgbClr val="FFFF00"/>
                </a:highlight>
                <a:latin typeface="Tw Cen MT" panose="020B0602020104020603" pitchFamily="34" charset="0"/>
              </a:rPr>
              <a:t>comply with social distancing</a:t>
            </a:r>
            <a:r>
              <a:rPr lang="en-US" dirty="0">
                <a:latin typeface="Tw Cen MT" panose="020B0602020104020603" pitchFamily="34" charset="0"/>
              </a:rPr>
              <a:t> and the </a:t>
            </a:r>
            <a:r>
              <a:rPr lang="en-US" dirty="0">
                <a:highlight>
                  <a:srgbClr val="00FFFF"/>
                </a:highlight>
                <a:latin typeface="Tw Cen MT" panose="020B0602020104020603" pitchFamily="34" charset="0"/>
              </a:rPr>
              <a:t>Age UK Home Help service closed </a:t>
            </a:r>
            <a:r>
              <a:rPr lang="en-US" dirty="0">
                <a:latin typeface="Tw Cen MT" panose="020B0602020104020603" pitchFamily="34" charset="0"/>
              </a:rPr>
              <a:t>as the safety of staff and service users couldn’t be guaranteed. </a:t>
            </a:r>
          </a:p>
          <a:p>
            <a:pPr marL="0" indent="0">
              <a:buNone/>
            </a:pPr>
            <a:endParaRPr lang="en-GB" sz="2000" dirty="0"/>
          </a:p>
        </p:txBody>
      </p:sp>
      <p:sp>
        <p:nvSpPr>
          <p:cNvPr id="11" name="TextBox 10">
            <a:extLst>
              <a:ext uri="{FF2B5EF4-FFF2-40B4-BE49-F238E27FC236}">
                <a16:creationId xmlns:a16="http://schemas.microsoft.com/office/drawing/2014/main" id="{DCAF6F7E-7153-48C2-8CB9-5B3BAE0B1E89}"/>
              </a:ext>
            </a:extLst>
          </p:cNvPr>
          <p:cNvSpPr txBox="1"/>
          <p:nvPr/>
        </p:nvSpPr>
        <p:spPr>
          <a:xfrm>
            <a:off x="3379304" y="426037"/>
            <a:ext cx="5446644" cy="769441"/>
          </a:xfrm>
          <a:prstGeom prst="rect">
            <a:avLst/>
          </a:prstGeom>
          <a:noFill/>
        </p:spPr>
        <p:txBody>
          <a:bodyPr wrap="square">
            <a:spAutoFit/>
          </a:bodyPr>
          <a:lstStyle/>
          <a:p>
            <a:r>
              <a:rPr lang="en-US" sz="4400" b="1" dirty="0">
                <a:solidFill>
                  <a:schemeClr val="bg1"/>
                </a:solidFill>
                <a:highlight>
                  <a:srgbClr val="008080"/>
                </a:highlight>
                <a:latin typeface="Candara" panose="020E0502030303020204" pitchFamily="34" charset="0"/>
              </a:rPr>
              <a:t>Unmet Need </a:t>
            </a:r>
            <a:endParaRPr lang="en-GB" sz="4400" dirty="0">
              <a:solidFill>
                <a:schemeClr val="bg1"/>
              </a:solidFill>
            </a:endParaRPr>
          </a:p>
        </p:txBody>
      </p:sp>
    </p:spTree>
    <p:extLst>
      <p:ext uri="{BB962C8B-B14F-4D97-AF65-F5344CB8AC3E}">
        <p14:creationId xmlns:p14="http://schemas.microsoft.com/office/powerpoint/2010/main" val="3109961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4A6D33A-B5AF-4783-9DA5-2360D85E1106}"/>
              </a:ext>
            </a:extLst>
          </p:cNvPr>
          <p:cNvPicPr>
            <a:picLocks noChangeAspect="1"/>
          </p:cNvPicPr>
          <p:nvPr/>
        </p:nvPicPr>
        <p:blipFill rotWithShape="1">
          <a:blip r:embed="rId2"/>
          <a:srcRect t="807"/>
          <a:stretch/>
        </p:blipFill>
        <p:spPr>
          <a:xfrm>
            <a:off x="4200912" y="136524"/>
            <a:ext cx="7991085" cy="6721475"/>
          </a:xfrm>
          <a:prstGeom prst="rect">
            <a:avLst/>
          </a:prstGeom>
        </p:spPr>
      </p:pic>
      <p:sp>
        <p:nvSpPr>
          <p:cNvPr id="23" name="Rectangle 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E567049-96C8-4CBB-A4E7-B3D068FA0C17}"/>
              </a:ext>
            </a:extLst>
          </p:cNvPr>
          <p:cNvSpPr>
            <a:spLocks noGrp="1"/>
          </p:cNvSpPr>
          <p:nvPr>
            <p:ph idx="1"/>
          </p:nvPr>
        </p:nvSpPr>
        <p:spPr>
          <a:xfrm>
            <a:off x="0" y="1290100"/>
            <a:ext cx="6294783" cy="5431375"/>
          </a:xfrm>
        </p:spPr>
        <p:txBody>
          <a:bodyPr>
            <a:normAutofit/>
          </a:bodyPr>
          <a:lstStyle/>
          <a:p>
            <a:pPr marL="0" indent="0">
              <a:buNone/>
            </a:pPr>
            <a:r>
              <a:rPr lang="en-GB" sz="2400" b="1" dirty="0">
                <a:highlight>
                  <a:srgbClr val="FFFF00"/>
                </a:highlight>
                <a:latin typeface="Tw Cen MT" panose="020B0602020104020603" pitchFamily="34" charset="0"/>
              </a:rPr>
              <a:t>Direct impact of the virus itself </a:t>
            </a:r>
          </a:p>
          <a:p>
            <a:r>
              <a:rPr lang="en-GB" b="1" i="1" dirty="0">
                <a:latin typeface="Tw Cen MT" panose="020B0602020104020603" pitchFamily="34" charset="0"/>
              </a:rPr>
              <a:t>The first dimension </a:t>
            </a:r>
            <a:r>
              <a:rPr lang="en-GB" dirty="0">
                <a:latin typeface="Tw Cen MT" panose="020B0602020104020603" pitchFamily="34" charset="0"/>
              </a:rPr>
              <a:t>is the direct impact of the virus itself, in terms of death and serious illness. The early </a:t>
            </a:r>
            <a:r>
              <a:rPr lang="en-GB" dirty="0">
                <a:latin typeface="Tw Cen MT" panose="020B0602020104020603" pitchFamily="34" charset="0"/>
                <a:hlinkClick r:id="rId3"/>
              </a:rPr>
              <a:t>evidence from China</a:t>
            </a:r>
            <a:r>
              <a:rPr lang="en-GB" dirty="0">
                <a:latin typeface="Tw Cen MT" panose="020B0602020104020603" pitchFamily="34" charset="0"/>
              </a:rPr>
              <a:t> (and subsequently </a:t>
            </a:r>
            <a:r>
              <a:rPr lang="en-GB" dirty="0">
                <a:latin typeface="Tw Cen MT" panose="020B0602020104020603" pitchFamily="34" charset="0"/>
                <a:hlinkClick r:id="rId4"/>
              </a:rPr>
              <a:t>Italy</a:t>
            </a:r>
            <a:r>
              <a:rPr lang="en-GB" dirty="0">
                <a:latin typeface="Tw Cen MT" panose="020B0602020104020603" pitchFamily="34" charset="0"/>
              </a:rPr>
              <a:t>), suggested that the virus was more likely to kill those who were older, had underlying conditions (especially hypertension, diabetes and ischaemic heart disease), and were male. The </a:t>
            </a:r>
            <a:r>
              <a:rPr lang="en-GB" dirty="0">
                <a:latin typeface="Tw Cen MT" panose="020B0602020104020603" pitchFamily="34" charset="0"/>
                <a:hlinkClick r:id="rId5"/>
              </a:rPr>
              <a:t>pattern in England, Wales and Northern Ireland</a:t>
            </a:r>
            <a:r>
              <a:rPr lang="en-GB" dirty="0">
                <a:latin typeface="Tw Cen MT" panose="020B0602020104020603" pitchFamily="34" charset="0"/>
              </a:rPr>
              <a:t> is the same for patients with COVID-19 needing intensive care.</a:t>
            </a:r>
          </a:p>
          <a:p>
            <a:endParaRPr lang="en-GB" sz="1600" dirty="0"/>
          </a:p>
        </p:txBody>
      </p:sp>
      <p:sp>
        <p:nvSpPr>
          <p:cNvPr id="5" name="Footer Placeholder 4">
            <a:extLst>
              <a:ext uri="{FF2B5EF4-FFF2-40B4-BE49-F238E27FC236}">
                <a16:creationId xmlns:a16="http://schemas.microsoft.com/office/drawing/2014/main" id="{08BBF9B4-F6C4-40E4-B0F8-38AFA8D5D2D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GB">
                <a:solidFill>
                  <a:srgbClr val="FFFFFF"/>
                </a:solidFill>
              </a:rPr>
              <a:t>Created by Tayo Alebiosu</a:t>
            </a:r>
          </a:p>
        </p:txBody>
      </p:sp>
      <p:sp>
        <p:nvSpPr>
          <p:cNvPr id="18" name="TextBox 17">
            <a:extLst>
              <a:ext uri="{FF2B5EF4-FFF2-40B4-BE49-F238E27FC236}">
                <a16:creationId xmlns:a16="http://schemas.microsoft.com/office/drawing/2014/main" id="{AD689CE6-75CF-4BF4-9DDA-9E1BE2D7E1D8}"/>
              </a:ext>
            </a:extLst>
          </p:cNvPr>
          <p:cNvSpPr txBox="1"/>
          <p:nvPr/>
        </p:nvSpPr>
        <p:spPr>
          <a:xfrm>
            <a:off x="3635496" y="101897"/>
            <a:ext cx="6155634" cy="523220"/>
          </a:xfrm>
          <a:prstGeom prst="rect">
            <a:avLst/>
          </a:prstGeom>
          <a:noFill/>
        </p:spPr>
        <p:txBody>
          <a:bodyPr wrap="square">
            <a:spAutoFit/>
          </a:bodyPr>
          <a:lstStyle/>
          <a:p>
            <a:pPr marL="0" indent="0">
              <a:buNone/>
            </a:pPr>
            <a:r>
              <a:rPr lang="en-US" sz="2800" b="1" dirty="0">
                <a:solidFill>
                  <a:schemeClr val="bg1"/>
                </a:solidFill>
                <a:highlight>
                  <a:srgbClr val="008080"/>
                </a:highlight>
                <a:latin typeface="Candara" panose="020E0502030303020204" pitchFamily="34" charset="0"/>
              </a:rPr>
              <a:t>COVID-19: Five dimensions of impact</a:t>
            </a:r>
            <a:endParaRPr lang="en-GB" sz="2800" b="1" dirty="0">
              <a:solidFill>
                <a:schemeClr val="bg1"/>
              </a:solidFill>
              <a:highlight>
                <a:srgbClr val="008080"/>
              </a:highlight>
              <a:latin typeface="Candara" panose="020E0502030303020204" pitchFamily="34" charset="0"/>
            </a:endParaRPr>
          </a:p>
        </p:txBody>
      </p:sp>
    </p:spTree>
    <p:extLst>
      <p:ext uri="{BB962C8B-B14F-4D97-AF65-F5344CB8AC3E}">
        <p14:creationId xmlns:p14="http://schemas.microsoft.com/office/powerpoint/2010/main" val="2625891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A81EA3F-0D0E-4A66-A55E-1CBB6C3FAD75}"/>
              </a:ext>
            </a:extLst>
          </p:cNvPr>
          <p:cNvSpPr>
            <a:spLocks noGrp="1"/>
          </p:cNvSpPr>
          <p:nvPr>
            <p:ph idx="1"/>
          </p:nvPr>
        </p:nvSpPr>
        <p:spPr>
          <a:xfrm>
            <a:off x="154041" y="842865"/>
            <a:ext cx="10694505" cy="4054299"/>
          </a:xfrm>
        </p:spPr>
        <p:txBody>
          <a:bodyPr>
            <a:normAutofit/>
          </a:bodyPr>
          <a:lstStyle/>
          <a:p>
            <a:r>
              <a:rPr lang="en-GB" sz="2600" dirty="0">
                <a:latin typeface="Tw Cen MT" panose="020B0602020104020603" pitchFamily="34" charset="0"/>
              </a:rPr>
              <a:t>The </a:t>
            </a:r>
            <a:r>
              <a:rPr lang="en-GB" sz="2600" b="1" i="1" dirty="0">
                <a:solidFill>
                  <a:schemeClr val="bg1"/>
                </a:solidFill>
                <a:highlight>
                  <a:srgbClr val="008000"/>
                </a:highlight>
                <a:latin typeface="Tw Cen MT" panose="020B0602020104020603" pitchFamily="34" charset="0"/>
              </a:rPr>
              <a:t>second dimension </a:t>
            </a:r>
            <a:r>
              <a:rPr lang="en-GB" sz="2600" dirty="0">
                <a:latin typeface="Tw Cen MT" panose="020B0602020104020603" pitchFamily="34" charset="0"/>
              </a:rPr>
              <a:t>of concern is the indirect </a:t>
            </a:r>
            <a:r>
              <a:rPr lang="en-GB" sz="2600" dirty="0">
                <a:highlight>
                  <a:srgbClr val="00FFFF"/>
                </a:highlight>
                <a:latin typeface="Tw Cen MT" panose="020B0602020104020603" pitchFamily="34" charset="0"/>
              </a:rPr>
              <a:t>impact on people with acute conditions not related to COVID-19</a:t>
            </a:r>
            <a:r>
              <a:rPr lang="en-GB" sz="2600" dirty="0">
                <a:latin typeface="Tw Cen MT" panose="020B0602020104020603" pitchFamily="34" charset="0"/>
              </a:rPr>
              <a:t>. During March 2020, NHS trusts rapidly </a:t>
            </a:r>
            <a:r>
              <a:rPr lang="en-GB" sz="2600" dirty="0">
                <a:latin typeface="Tw Cen MT" panose="020B0602020104020603" pitchFamily="34" charset="0"/>
                <a:hlinkClick r:id="rId2"/>
              </a:rPr>
              <a:t>re-designed their services</a:t>
            </a:r>
            <a:r>
              <a:rPr lang="en-GB" sz="2600" dirty="0">
                <a:latin typeface="Tw Cen MT" panose="020B0602020104020603" pitchFamily="34" charset="0"/>
              </a:rPr>
              <a:t> on a large scale to release capacity for treating patients with COVID-19. </a:t>
            </a:r>
          </a:p>
          <a:p>
            <a:r>
              <a:rPr lang="en-GB" sz="2600" dirty="0">
                <a:latin typeface="Tw Cen MT" panose="020B0602020104020603" pitchFamily="34" charset="0"/>
              </a:rPr>
              <a:t>This included discharging thousands to free up beds, postponing planned treatment, </a:t>
            </a:r>
            <a:r>
              <a:rPr lang="en-GB" sz="2600" dirty="0">
                <a:highlight>
                  <a:srgbClr val="00FFFF"/>
                </a:highlight>
                <a:latin typeface="Tw Cen MT" panose="020B0602020104020603" pitchFamily="34" charset="0"/>
              </a:rPr>
              <a:t>shifting appointments online </a:t>
            </a:r>
            <a:r>
              <a:rPr lang="en-GB" sz="2600" dirty="0">
                <a:latin typeface="Tw Cen MT" panose="020B0602020104020603" pitchFamily="34" charset="0"/>
              </a:rPr>
              <a:t>where possible and redeploying staff, a process covered widely in the media. </a:t>
            </a:r>
            <a:r>
              <a:rPr lang="en-GB" sz="2600" dirty="0">
                <a:latin typeface="Tw Cen MT" panose="020B0602020104020603" pitchFamily="34" charset="0"/>
                <a:hlinkClick r:id="rId3"/>
              </a:rPr>
              <a:t>NHS England published</a:t>
            </a:r>
            <a:r>
              <a:rPr lang="en-GB" sz="2600" dirty="0">
                <a:latin typeface="Tw Cen MT" panose="020B0602020104020603" pitchFamily="34" charset="0"/>
              </a:rPr>
              <a:t> more than 50 sets of guidance to hospital specialists for the treatment of non-COVID-19 patients during the pandemic </a:t>
            </a:r>
            <a:r>
              <a:rPr lang="en-GB" sz="1200" dirty="0">
                <a:latin typeface="Tw Cen MT" panose="020B0602020104020603" pitchFamily="34" charset="0"/>
              </a:rPr>
              <a:t>(COVID-19: Five dimensions of impact | The Health Foundation, 2021)</a:t>
            </a:r>
          </a:p>
          <a:p>
            <a:endParaRPr lang="en-GB" sz="1700" dirty="0"/>
          </a:p>
        </p:txBody>
      </p:sp>
      <p:pic>
        <p:nvPicPr>
          <p:cNvPr id="4098" name="Picture 2" descr="184 Cartoon Of Intensive Care Unit Illustrations &amp; Clip Art - iStock">
            <a:extLst>
              <a:ext uri="{FF2B5EF4-FFF2-40B4-BE49-F238E27FC236}">
                <a16:creationId xmlns:a16="http://schemas.microsoft.com/office/drawing/2014/main" id="{D98A4766-BDDB-4332-A329-8B89B7A90C3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77739" y="4051412"/>
            <a:ext cx="2960220" cy="2301570"/>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Shape 7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B4AD9666-8F7F-44C1-B9B1-02E5C2B1621B}"/>
              </a:ext>
            </a:extLst>
          </p:cNvPr>
          <p:cNvSpPr txBox="1"/>
          <p:nvPr/>
        </p:nvSpPr>
        <p:spPr>
          <a:xfrm>
            <a:off x="3260912" y="0"/>
            <a:ext cx="6096000" cy="646331"/>
          </a:xfrm>
          <a:prstGeom prst="rect">
            <a:avLst/>
          </a:prstGeom>
          <a:noFill/>
        </p:spPr>
        <p:txBody>
          <a:bodyPr wrap="square">
            <a:spAutoFit/>
          </a:bodyPr>
          <a:lstStyle/>
          <a:p>
            <a:pPr marL="0" indent="0" algn="ctr">
              <a:buNone/>
            </a:pPr>
            <a:r>
              <a:rPr lang="en-GB" sz="3600" b="1" dirty="0">
                <a:solidFill>
                  <a:schemeClr val="bg1"/>
                </a:solidFill>
                <a:highlight>
                  <a:srgbClr val="008080"/>
                </a:highlight>
                <a:latin typeface="Candara" panose="020E0502030303020204" pitchFamily="34" charset="0"/>
              </a:rPr>
              <a:t>Impact on acute care</a:t>
            </a:r>
          </a:p>
        </p:txBody>
      </p:sp>
    </p:spTree>
    <p:extLst>
      <p:ext uri="{BB962C8B-B14F-4D97-AF65-F5344CB8AC3E}">
        <p14:creationId xmlns:p14="http://schemas.microsoft.com/office/powerpoint/2010/main" val="3726212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88A4F7-A696-48C7-8076-A7051E936B9B}"/>
              </a:ext>
            </a:extLst>
          </p:cNvPr>
          <p:cNvSpPr>
            <a:spLocks noGrp="1"/>
          </p:cNvSpPr>
          <p:nvPr>
            <p:ph type="title"/>
          </p:nvPr>
        </p:nvSpPr>
        <p:spPr>
          <a:xfrm>
            <a:off x="838200" y="1336390"/>
            <a:ext cx="6155988" cy="1182927"/>
          </a:xfrm>
        </p:spPr>
        <p:txBody>
          <a:bodyPr vert="horz" lIns="91440" tIns="45720" rIns="91440" bIns="45720" rtlCol="0" anchor="b">
            <a:normAutofit/>
          </a:bodyPr>
          <a:lstStyle/>
          <a:p>
            <a:r>
              <a:rPr lang="en-US" sz="3900" b="1" kern="1200">
                <a:latin typeface="Tw Cen MT" panose="020B0602020104020603" pitchFamily="34" charset="0"/>
              </a:rPr>
              <a:t>Last session recap (10 minutes)</a:t>
            </a:r>
          </a:p>
        </p:txBody>
      </p:sp>
      <p:cxnSp>
        <p:nvCxnSpPr>
          <p:cNvPr id="56" name="Straight Connector 55">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1206452-ACC8-44B6-BE49-89B3ACAE1147}"/>
              </a:ext>
            </a:extLst>
          </p:cNvPr>
          <p:cNvSpPr>
            <a:spLocks noGrp="1"/>
          </p:cNvSpPr>
          <p:nvPr>
            <p:ph type="ftr" sz="quarter" idx="11"/>
          </p:nvPr>
        </p:nvSpPr>
        <p:spPr>
          <a:xfrm>
            <a:off x="7962190" y="623907"/>
            <a:ext cx="4114800" cy="365125"/>
          </a:xfrm>
        </p:spPr>
        <p:txBody>
          <a:bodyPr>
            <a:normAutofit/>
          </a:bodyPr>
          <a:lstStyle/>
          <a:p>
            <a:pPr>
              <a:spcAft>
                <a:spcPts val="600"/>
              </a:spcAft>
            </a:pPr>
            <a:r>
              <a:rPr lang="en-GB">
                <a:solidFill>
                  <a:schemeClr val="tx1">
                    <a:alpha val="60000"/>
                  </a:schemeClr>
                </a:solidFill>
              </a:rPr>
              <a:t>Created by Tayo Alebiosu</a:t>
            </a:r>
          </a:p>
        </p:txBody>
      </p:sp>
      <p:sp>
        <p:nvSpPr>
          <p:cNvPr id="49" name="Content Placeholder 5">
            <a:extLst>
              <a:ext uri="{FF2B5EF4-FFF2-40B4-BE49-F238E27FC236}">
                <a16:creationId xmlns:a16="http://schemas.microsoft.com/office/drawing/2014/main" id="{F9AC090A-260C-4A23-93F7-7A4330C929AB}"/>
              </a:ext>
            </a:extLst>
          </p:cNvPr>
          <p:cNvSpPr>
            <a:spLocks noGrp="1"/>
          </p:cNvSpPr>
          <p:nvPr>
            <p:ph idx="1"/>
          </p:nvPr>
        </p:nvSpPr>
        <p:spPr>
          <a:xfrm>
            <a:off x="803776" y="2829330"/>
            <a:ext cx="6190412" cy="3344459"/>
          </a:xfrm>
        </p:spPr>
        <p:txBody>
          <a:bodyPr vert="horz" lIns="91440" tIns="45720" rIns="91440" bIns="45720" rtlCol="0" anchor="t">
            <a:noAutofit/>
          </a:bodyPr>
          <a:lstStyle/>
          <a:p>
            <a:pPr marL="0" indent="0">
              <a:buNone/>
            </a:pPr>
            <a:r>
              <a:rPr lang="en-GB" dirty="0">
                <a:solidFill>
                  <a:schemeClr val="tx1">
                    <a:alpha val="80000"/>
                  </a:schemeClr>
                </a:solidFill>
                <a:latin typeface="Tw Cen MT" panose="020B0602020104020603" pitchFamily="34" charset="0"/>
                <a:cs typeface="Arial" panose="020B0604020202020204" pitchFamily="34" charset="0"/>
              </a:rPr>
              <a:t>Students ….</a:t>
            </a:r>
          </a:p>
          <a:p>
            <a:pPr marL="0" lvl="0" indent="0">
              <a:lnSpc>
                <a:spcPct val="107000"/>
              </a:lnSpc>
              <a:spcAft>
                <a:spcPts val="800"/>
              </a:spcAft>
              <a:buNone/>
            </a:pPr>
            <a:r>
              <a:rPr lang="en-GB" dirty="0">
                <a:solidFill>
                  <a:schemeClr val="tx1">
                    <a:alpha val="80000"/>
                  </a:schemeClr>
                </a:solidFill>
                <a:latin typeface="Tw Cen MT" panose="020B0602020104020603" pitchFamily="34" charset="0"/>
                <a:cs typeface="Arial" panose="020B0604020202020204" pitchFamily="34" charset="0"/>
              </a:rPr>
              <a:t>1. Explored the </a:t>
            </a:r>
            <a:r>
              <a:rPr lang="en-GB" b="1" dirty="0">
                <a:effectLst/>
                <a:latin typeface="Calibri" panose="020F0502020204030204" pitchFamily="34" charset="0"/>
                <a:ea typeface="Calibri" panose="020F0502020204030204" pitchFamily="34" charset="0"/>
                <a:cs typeface="Times New Roman" panose="02020603050405020304" pitchFamily="18" charset="0"/>
              </a:rPr>
              <a:t>context of the CoVid19 pandemic</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GB" dirty="0">
                <a:solidFill>
                  <a:schemeClr val="tx1">
                    <a:alpha val="80000"/>
                  </a:schemeClr>
                </a:solidFill>
                <a:latin typeface="Tw Cen MT" panose="020B0602020104020603" pitchFamily="34" charset="0"/>
                <a:cs typeface="Arial" panose="020B0604020202020204" pitchFamily="34" charset="0"/>
              </a:rPr>
              <a:t>2. H</a:t>
            </a:r>
            <a:r>
              <a:rPr lang="en-GB" b="0" i="0" dirty="0">
                <a:solidFill>
                  <a:schemeClr val="tx1">
                    <a:alpha val="80000"/>
                  </a:schemeClr>
                </a:solidFill>
                <a:effectLst/>
                <a:latin typeface="Tw Cen MT" panose="020B0602020104020603" pitchFamily="34" charset="0"/>
                <a:cs typeface="Arial" panose="020B0604020202020204" pitchFamily="34" charset="0"/>
              </a:rPr>
              <a:t>ighlighted the positive impact of covid 19 on the UK health and social care sector</a:t>
            </a:r>
            <a:endParaRPr lang="en-GB" dirty="0">
              <a:solidFill>
                <a:schemeClr val="tx1">
                  <a:alpha val="80000"/>
                </a:schemeClr>
              </a:solidFill>
              <a:latin typeface="Tw Cen MT" panose="020B0602020104020603" pitchFamily="34" charset="0"/>
              <a:cs typeface="Arial" panose="020B0604020202020204" pitchFamily="34" charset="0"/>
            </a:endParaRPr>
          </a:p>
          <a:p>
            <a:pPr marL="0" indent="0">
              <a:buNone/>
            </a:pPr>
            <a:endParaRPr lang="en-GB" dirty="0">
              <a:solidFill>
                <a:schemeClr val="tx1">
                  <a:alpha val="80000"/>
                </a:schemeClr>
              </a:solidFill>
              <a:latin typeface="Tw Cen MT" panose="020B0602020104020603" pitchFamily="34" charset="0"/>
            </a:endParaRPr>
          </a:p>
        </p:txBody>
      </p:sp>
      <p:pic>
        <p:nvPicPr>
          <p:cNvPr id="11" name="Picture 2" descr="Image result for recap image">
            <a:extLst>
              <a:ext uri="{FF2B5EF4-FFF2-40B4-BE49-F238E27FC236}">
                <a16:creationId xmlns:a16="http://schemas.microsoft.com/office/drawing/2014/main" id="{8F4FFCBC-5A4B-441C-93AF-77D3EDE7DC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72653" y="2065738"/>
            <a:ext cx="3548404" cy="3378697"/>
          </a:xfrm>
          <a:prstGeom prst="rect">
            <a:avLst/>
          </a:prstGeom>
          <a:noFill/>
          <a:extLst>
            <a:ext uri="{909E8E84-426E-40DD-AFC4-6F175D3DCCD1}">
              <a14:hiddenFill xmlns:a14="http://schemas.microsoft.com/office/drawing/2010/main">
                <a:solidFill>
                  <a:srgbClr val="FFFFFF"/>
                </a:solidFill>
              </a14:hiddenFill>
            </a:ext>
          </a:extLst>
        </p:spPr>
      </p:pic>
      <p:sp>
        <p:nvSpPr>
          <p:cNvPr id="5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6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472298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036840-AAAC-487B-B5D9-128D045E6B57}"/>
              </a:ext>
            </a:extLst>
          </p:cNvPr>
          <p:cNvSpPr/>
          <p:nvPr/>
        </p:nvSpPr>
        <p:spPr>
          <a:xfrm>
            <a:off x="106680" y="70264"/>
            <a:ext cx="10619232" cy="6721475"/>
          </a:xfrm>
          <a:prstGeom prst="rect">
            <a:avLst/>
          </a:prstGeom>
        </p:spPr>
        <p:txBody>
          <a:bodyPr vert="horz" lIns="91440" tIns="45720" rIns="91440" bIns="45720" rtlCol="0">
            <a:noAutofit/>
          </a:bodyPr>
          <a:lstStyle/>
          <a:p>
            <a:pPr>
              <a:lnSpc>
                <a:spcPct val="90000"/>
              </a:lnSpc>
              <a:spcAft>
                <a:spcPts val="600"/>
              </a:spcAft>
            </a:pPr>
            <a:endParaRPr lang="en-US" sz="3600" b="1" dirty="0">
              <a:solidFill>
                <a:schemeClr val="bg1"/>
              </a:solidFill>
              <a:highlight>
                <a:srgbClr val="008080"/>
              </a:highlight>
              <a:latin typeface="Tw Cen MT" panose="020B0602020104020603" pitchFamily="34" charset="0"/>
            </a:endParaRPr>
          </a:p>
          <a:p>
            <a:pPr>
              <a:lnSpc>
                <a:spcPct val="90000"/>
              </a:lnSpc>
              <a:spcAft>
                <a:spcPts val="600"/>
              </a:spcAft>
            </a:pPr>
            <a:r>
              <a:rPr lang="en-US" sz="3600" b="1" dirty="0">
                <a:solidFill>
                  <a:schemeClr val="bg1"/>
                </a:solidFill>
                <a:highlight>
                  <a:srgbClr val="008080"/>
                </a:highlight>
                <a:latin typeface="Tw Cen MT" panose="020B0602020104020603" pitchFamily="34" charset="0"/>
              </a:rPr>
              <a:t>Non-acute care including general practice</a:t>
            </a:r>
          </a:p>
          <a:p>
            <a:pPr indent="-228600">
              <a:lnSpc>
                <a:spcPct val="90000"/>
              </a:lnSpc>
              <a:spcAft>
                <a:spcPts val="600"/>
              </a:spcAft>
              <a:buFont typeface="Arial" panose="020B0604020202020204" pitchFamily="34" charset="0"/>
              <a:buChar char="•"/>
            </a:pPr>
            <a:r>
              <a:rPr lang="en-US" sz="2800" b="1" i="1" dirty="0">
                <a:solidFill>
                  <a:srgbClr val="7030A0"/>
                </a:solidFill>
                <a:latin typeface="Tw Cen MT" panose="020B0602020104020603" pitchFamily="34" charset="0"/>
              </a:rPr>
              <a:t>A third dimension </a:t>
            </a:r>
            <a:r>
              <a:rPr lang="en-US" sz="2800" dirty="0">
                <a:latin typeface="Tw Cen MT" panose="020B0602020104020603" pitchFamily="34" charset="0"/>
              </a:rPr>
              <a:t>of disruption will affect people with chronic conditions, or people needing less urgent care which may have been interrupted. General practice does much of the work of managing patients with chronic conditions.</a:t>
            </a:r>
          </a:p>
          <a:p>
            <a:pPr indent="-228600">
              <a:lnSpc>
                <a:spcPct val="90000"/>
              </a:lnSpc>
              <a:spcAft>
                <a:spcPts val="600"/>
              </a:spcAft>
              <a:buFont typeface="Arial" panose="020B0604020202020204" pitchFamily="34" charset="0"/>
              <a:buChar char="•"/>
            </a:pPr>
            <a:r>
              <a:rPr lang="en-US" sz="2800" dirty="0">
                <a:latin typeface="Tw Cen MT" panose="020B0602020104020603" pitchFamily="34" charset="0"/>
              </a:rPr>
              <a:t> From mid-March, the way general practice works has profoundly changed: according to </a:t>
            </a:r>
            <a:r>
              <a:rPr lang="en-US" sz="2800" dirty="0">
                <a:latin typeface="Tw Cen MT" panose="020B0602020104020603" pitchFamily="34" charset="0"/>
                <a:hlinkClick r:id="rId2"/>
              </a:rPr>
              <a:t>the guidance</a:t>
            </a:r>
            <a:r>
              <a:rPr lang="en-US" sz="2800" dirty="0">
                <a:latin typeface="Tw Cen MT" panose="020B0602020104020603" pitchFamily="34" charset="0"/>
              </a:rPr>
              <a:t>, all practices should have moved to remote triage, where patients are assessed by phone or online before they can access a GP or other health professional. </a:t>
            </a:r>
          </a:p>
          <a:p>
            <a:pPr>
              <a:lnSpc>
                <a:spcPct val="90000"/>
              </a:lnSpc>
              <a:spcAft>
                <a:spcPts val="600"/>
              </a:spcAft>
            </a:pPr>
            <a:endParaRPr lang="en-US" sz="2800" dirty="0">
              <a:latin typeface="Tw Cen MT" panose="020B0602020104020603" pitchFamily="34" charset="0"/>
            </a:endParaRPr>
          </a:p>
          <a:p>
            <a:pPr indent="-228600">
              <a:lnSpc>
                <a:spcPct val="90000"/>
              </a:lnSpc>
              <a:spcAft>
                <a:spcPts val="600"/>
              </a:spcAft>
              <a:buFont typeface="Arial" panose="020B0604020202020204" pitchFamily="34" charset="0"/>
              <a:buChar char="•"/>
            </a:pPr>
            <a:r>
              <a:rPr lang="en-US" sz="2800" dirty="0">
                <a:latin typeface="Tw Cen MT" panose="020B0602020104020603" pitchFamily="34" charset="0"/>
              </a:rPr>
              <a:t>To free up capacity, GP practices were given the option to </a:t>
            </a:r>
            <a:r>
              <a:rPr lang="en-US" sz="2800" dirty="0">
                <a:highlight>
                  <a:srgbClr val="FFFF00"/>
                </a:highlight>
                <a:latin typeface="Tw Cen MT" panose="020B0602020104020603" pitchFamily="34" charset="0"/>
              </a:rPr>
              <a:t>defer some routine activities, including health checks for the people aged 75 </a:t>
            </a:r>
            <a:r>
              <a:rPr lang="en-US" sz="2800" dirty="0">
                <a:latin typeface="Tw Cen MT" panose="020B0602020104020603" pitchFamily="34" charset="0"/>
              </a:rPr>
              <a:t>and older and routine medication reviews. Other activities, such as </a:t>
            </a:r>
            <a:r>
              <a:rPr lang="en-US" sz="2800" dirty="0">
                <a:highlight>
                  <a:srgbClr val="00FFFF"/>
                </a:highlight>
                <a:latin typeface="Tw Cen MT" panose="020B0602020104020603" pitchFamily="34" charset="0"/>
              </a:rPr>
              <a:t>child immunization’s</a:t>
            </a:r>
            <a:r>
              <a:rPr lang="en-US" sz="2800" dirty="0">
                <a:latin typeface="Tw Cen MT" panose="020B0602020104020603" pitchFamily="34" charset="0"/>
              </a:rPr>
              <a:t>, should have continued. </a:t>
            </a:r>
          </a:p>
        </p:txBody>
      </p:sp>
      <p:pic>
        <p:nvPicPr>
          <p:cNvPr id="5" name="Picture 4">
            <a:extLst>
              <a:ext uri="{FF2B5EF4-FFF2-40B4-BE49-F238E27FC236}">
                <a16:creationId xmlns:a16="http://schemas.microsoft.com/office/drawing/2014/main" id="{865E32A4-93C1-4411-81B2-4361DE100363}"/>
              </a:ext>
            </a:extLst>
          </p:cNvPr>
          <p:cNvPicPr>
            <a:picLocks noChangeAspect="1"/>
          </p:cNvPicPr>
          <p:nvPr/>
        </p:nvPicPr>
        <p:blipFill rotWithShape="1">
          <a:blip r:embed="rId3"/>
          <a:srcRect l="18248" r="19586"/>
          <a:stretch/>
        </p:blipFill>
        <p:spPr>
          <a:xfrm>
            <a:off x="10725912" y="0"/>
            <a:ext cx="1466088" cy="685799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Footer Placeholder 5">
            <a:extLst>
              <a:ext uri="{FF2B5EF4-FFF2-40B4-BE49-F238E27FC236}">
                <a16:creationId xmlns:a16="http://schemas.microsoft.com/office/drawing/2014/main" id="{12EFD962-CDC0-4360-906A-651671C15AA5}"/>
              </a:ext>
            </a:extLst>
          </p:cNvPr>
          <p:cNvSpPr>
            <a:spLocks noGrp="1"/>
          </p:cNvSpPr>
          <p:nvPr>
            <p:ph type="ftr" sz="quarter" idx="11"/>
          </p:nvPr>
        </p:nvSpPr>
        <p:spPr>
          <a:xfrm rot="16200000">
            <a:off x="9578890" y="3485435"/>
            <a:ext cx="4114800" cy="365125"/>
          </a:xfrm>
        </p:spPr>
        <p:txBody>
          <a:bodyPr/>
          <a:lstStyle/>
          <a:p>
            <a:r>
              <a:rPr lang="en-GB" dirty="0">
                <a:solidFill>
                  <a:schemeClr val="tx1"/>
                </a:solidFill>
              </a:rPr>
              <a:t>Created by Tayo Alebiosu</a:t>
            </a:r>
          </a:p>
        </p:txBody>
      </p:sp>
    </p:spTree>
    <p:extLst>
      <p:ext uri="{BB962C8B-B14F-4D97-AF65-F5344CB8AC3E}">
        <p14:creationId xmlns:p14="http://schemas.microsoft.com/office/powerpoint/2010/main" val="537077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D4CF396-93F3-4263-832E-4AA05DDE6E1E}"/>
              </a:ext>
            </a:extLst>
          </p:cNvPr>
          <p:cNvSpPr>
            <a:spLocks noGrp="1"/>
          </p:cNvSpPr>
          <p:nvPr>
            <p:ph idx="1"/>
          </p:nvPr>
        </p:nvSpPr>
        <p:spPr>
          <a:xfrm>
            <a:off x="1026942" y="886265"/>
            <a:ext cx="10789920" cy="4865531"/>
          </a:xfrm>
        </p:spPr>
        <p:txBody>
          <a:bodyPr anchor="ctr">
            <a:normAutofit lnSpcReduction="10000"/>
          </a:bodyPr>
          <a:lstStyle/>
          <a:p>
            <a:pPr indent="-228600">
              <a:spcAft>
                <a:spcPts val="600"/>
              </a:spcAft>
              <a:buFont typeface="Arial" panose="020B0604020202020204" pitchFamily="34" charset="0"/>
              <a:buChar char="•"/>
            </a:pPr>
            <a:r>
              <a:rPr lang="en-US" sz="4000" b="1" i="1" dirty="0" err="1">
                <a:solidFill>
                  <a:schemeClr val="bg1"/>
                </a:solidFill>
                <a:highlight>
                  <a:srgbClr val="008080"/>
                </a:highlight>
                <a:latin typeface="Candara" panose="020E0502030303020204" pitchFamily="34" charset="0"/>
              </a:rPr>
              <a:t>Cont</a:t>
            </a:r>
            <a:r>
              <a:rPr lang="en-US" sz="4000" b="1" i="1" dirty="0">
                <a:solidFill>
                  <a:schemeClr val="bg1"/>
                </a:solidFill>
                <a:highlight>
                  <a:srgbClr val="008080"/>
                </a:highlight>
                <a:latin typeface="Candara" panose="020E0502030303020204" pitchFamily="34" charset="0"/>
              </a:rPr>
              <a:t>…</a:t>
            </a:r>
          </a:p>
          <a:p>
            <a:pPr indent="-228600">
              <a:spcAft>
                <a:spcPts val="600"/>
              </a:spcAft>
              <a:buFont typeface="Arial" panose="020B0604020202020204" pitchFamily="34" charset="0"/>
              <a:buChar char="•"/>
            </a:pPr>
            <a:r>
              <a:rPr lang="en-US" dirty="0">
                <a:solidFill>
                  <a:schemeClr val="tx1">
                    <a:lumMod val="85000"/>
                    <a:lumOff val="15000"/>
                  </a:schemeClr>
                </a:solidFill>
                <a:latin typeface="Tw Cen MT" panose="020B0602020104020603" pitchFamily="34" charset="0"/>
              </a:rPr>
              <a:t>At the same time, the public were given instructions to access NHS 111 rather than their GP if they had COVID-19 symptoms.</a:t>
            </a:r>
          </a:p>
          <a:p>
            <a:pPr>
              <a:spcAft>
                <a:spcPts val="600"/>
              </a:spcAft>
            </a:pPr>
            <a:endParaRPr lang="en-US" dirty="0">
              <a:solidFill>
                <a:schemeClr val="tx1">
                  <a:lumMod val="85000"/>
                  <a:lumOff val="15000"/>
                </a:schemeClr>
              </a:solidFill>
              <a:latin typeface="Tw Cen MT" panose="020B0602020104020603" pitchFamily="34" charset="0"/>
            </a:endParaRPr>
          </a:p>
          <a:p>
            <a:pPr indent="-228600">
              <a:spcAft>
                <a:spcPts val="600"/>
              </a:spcAft>
              <a:buFont typeface="Arial" panose="020B0604020202020204" pitchFamily="34" charset="0"/>
              <a:buChar char="•"/>
            </a:pPr>
            <a:r>
              <a:rPr lang="en-US" dirty="0">
                <a:solidFill>
                  <a:schemeClr val="tx1">
                    <a:lumMod val="85000"/>
                    <a:lumOff val="15000"/>
                  </a:schemeClr>
                </a:solidFill>
                <a:latin typeface="Tw Cen MT" panose="020B0602020104020603" pitchFamily="34" charset="0"/>
              </a:rPr>
              <a:t>Understanding how this has affected access to general practice will be critical. A key factor will be the ease with which general practices have been able to move to online working (the </a:t>
            </a:r>
            <a:r>
              <a:rPr lang="en-US" dirty="0">
                <a:solidFill>
                  <a:schemeClr val="tx1">
                    <a:lumMod val="85000"/>
                    <a:lumOff val="15000"/>
                  </a:schemeClr>
                </a:solidFill>
                <a:latin typeface="Tw Cen MT" panose="020B0602020104020603" pitchFamily="34" charset="0"/>
                <a:hlinkClick r:id="rId2"/>
              </a:rPr>
              <a:t>Royal College of General Practitioners</a:t>
            </a:r>
            <a:r>
              <a:rPr lang="en-US" dirty="0">
                <a:solidFill>
                  <a:schemeClr val="tx1">
                    <a:lumMod val="85000"/>
                    <a:lumOff val="15000"/>
                  </a:schemeClr>
                </a:solidFill>
                <a:latin typeface="Tw Cen MT" panose="020B0602020104020603" pitchFamily="34" charset="0"/>
              </a:rPr>
              <a:t> reports that many practices are struggling with basic IT hardware and software), and whether an appropriate level of patient contacts has been maintained (COVID-19: Five dimensions of impact | The Health Foundation, 2021).</a:t>
            </a:r>
          </a:p>
          <a:p>
            <a:endParaRPr lang="en-GB" sz="1700"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659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8195EF-8BF5-49BF-AD7A-60D90503EE08}"/>
              </a:ext>
            </a:extLst>
          </p:cNvPr>
          <p:cNvSpPr/>
          <p:nvPr/>
        </p:nvSpPr>
        <p:spPr>
          <a:xfrm>
            <a:off x="658525" y="1311965"/>
            <a:ext cx="8483233" cy="662985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latin typeface="Tw Cen MT" panose="020B0602020104020603" pitchFamily="34" charset="0"/>
            </a:endParaRPr>
          </a:p>
          <a:p>
            <a:pPr indent="-228600">
              <a:lnSpc>
                <a:spcPct val="90000"/>
              </a:lnSpc>
              <a:spcAft>
                <a:spcPts val="600"/>
              </a:spcAft>
              <a:buFont typeface="Arial" panose="020B0604020202020204" pitchFamily="34" charset="0"/>
              <a:buChar char="•"/>
            </a:pPr>
            <a:r>
              <a:rPr lang="en-US" sz="2400" b="1" i="1" dirty="0">
                <a:solidFill>
                  <a:srgbClr val="7030A0"/>
                </a:solidFill>
                <a:latin typeface="Tw Cen MT" panose="020B0602020104020603" pitchFamily="34" charset="0"/>
              </a:rPr>
              <a:t>The fourth dimension </a:t>
            </a:r>
            <a:r>
              <a:rPr lang="en-US" sz="2400" dirty="0">
                <a:latin typeface="Tw Cen MT" panose="020B0602020104020603" pitchFamily="34" charset="0"/>
              </a:rPr>
              <a:t>will be the medium and long-term impact on health of the government interventions to restrict movement to curb the transmission of COVID-19. The impact directly caused by the lockdown could be profound, for example </a:t>
            </a:r>
            <a:r>
              <a:rPr lang="en-US" sz="2400" dirty="0">
                <a:highlight>
                  <a:srgbClr val="FFFF00"/>
                </a:highlight>
                <a:latin typeface="Tw Cen MT" panose="020B0602020104020603" pitchFamily="34" charset="0"/>
              </a:rPr>
              <a:t>resulting in bankruptcies,</a:t>
            </a:r>
            <a:r>
              <a:rPr lang="en-US" sz="2400" dirty="0">
                <a:highlight>
                  <a:srgbClr val="00FFFF"/>
                </a:highlight>
                <a:latin typeface="Tw Cen MT" panose="020B0602020104020603" pitchFamily="34" charset="0"/>
              </a:rPr>
              <a:t> unemployment, more domestic abuse, neglect and hardship</a:t>
            </a:r>
            <a:r>
              <a:rPr lang="en-US" sz="2400" dirty="0">
                <a:latin typeface="Tw Cen MT" panose="020B0602020104020603" pitchFamily="34" charset="0"/>
              </a:rPr>
              <a:t>. </a:t>
            </a:r>
          </a:p>
          <a:p>
            <a:pPr>
              <a:lnSpc>
                <a:spcPct val="90000"/>
              </a:lnSpc>
              <a:spcAft>
                <a:spcPts val="600"/>
              </a:spcAft>
            </a:pPr>
            <a:endParaRPr lang="en-US" sz="2400" dirty="0">
              <a:latin typeface="Tw Cen MT" panose="020B0602020104020603" pitchFamily="34" charset="0"/>
            </a:endParaRPr>
          </a:p>
          <a:p>
            <a:pPr indent="-228600">
              <a:lnSpc>
                <a:spcPct val="90000"/>
              </a:lnSpc>
              <a:spcAft>
                <a:spcPts val="600"/>
              </a:spcAft>
              <a:buFont typeface="Arial" panose="020B0604020202020204" pitchFamily="34" charset="0"/>
              <a:buChar char="•"/>
            </a:pPr>
            <a:r>
              <a:rPr lang="en-US" sz="2400" dirty="0">
                <a:latin typeface="Tw Cen MT" panose="020B0602020104020603" pitchFamily="34" charset="0"/>
              </a:rPr>
              <a:t>There are also the social consequences of a prolonged lockdown and period of social distancing: surveys show</a:t>
            </a:r>
            <a:r>
              <a:rPr lang="en-US" sz="2400" dirty="0">
                <a:highlight>
                  <a:srgbClr val="00FFFF"/>
                </a:highlight>
                <a:latin typeface="Tw Cen MT" panose="020B0602020104020603" pitchFamily="34" charset="0"/>
              </a:rPr>
              <a:t> </a:t>
            </a:r>
            <a:r>
              <a:rPr lang="en-US" sz="2400" dirty="0">
                <a:highlight>
                  <a:srgbClr val="00FFFF"/>
                </a:highlight>
                <a:latin typeface="Tw Cen MT" panose="020B0602020104020603" pitchFamily="34" charset="0"/>
                <a:hlinkClick r:id="rId2">
                  <a:extLst>
                    <a:ext uri="{A12FA001-AC4F-418D-AE19-62706E023703}">
                      <ahyp:hlinkClr xmlns:ahyp="http://schemas.microsoft.com/office/drawing/2018/hyperlinkcolor" val="tx"/>
                    </a:ext>
                  </a:extLst>
                </a:hlinkClick>
              </a:rPr>
              <a:t>increases in anxiety</a:t>
            </a:r>
            <a:r>
              <a:rPr lang="en-US" sz="2400" dirty="0">
                <a:highlight>
                  <a:srgbClr val="00FFFF"/>
                </a:highlight>
                <a:latin typeface="Tw Cen MT" panose="020B0602020104020603" pitchFamily="34" charset="0"/>
              </a:rPr>
              <a:t> </a:t>
            </a:r>
            <a:r>
              <a:rPr lang="en-US" sz="2400" dirty="0">
                <a:highlight>
                  <a:srgbClr val="FFFF00"/>
                </a:highlight>
                <a:latin typeface="Tw Cen MT" panose="020B0602020104020603" pitchFamily="34" charset="0"/>
              </a:rPr>
              <a:t>and </a:t>
            </a:r>
            <a:r>
              <a:rPr lang="en-US" sz="2400" dirty="0">
                <a:highlight>
                  <a:srgbClr val="FFFF00"/>
                </a:highlight>
                <a:latin typeface="Tw Cen MT" panose="020B0602020104020603" pitchFamily="34" charset="0"/>
                <a:hlinkClick r:id="rId3"/>
              </a:rPr>
              <a:t>charities highlight</a:t>
            </a:r>
            <a:r>
              <a:rPr lang="en-US" sz="2400" dirty="0">
                <a:highlight>
                  <a:srgbClr val="FFFF00"/>
                </a:highlight>
                <a:latin typeface="Tw Cen MT" panose="020B0602020104020603" pitchFamily="34" charset="0"/>
              </a:rPr>
              <a:t> </a:t>
            </a:r>
            <a:r>
              <a:rPr lang="en-US" sz="2400" dirty="0">
                <a:latin typeface="Tw Cen MT" panose="020B0602020104020603" pitchFamily="34" charset="0"/>
              </a:rPr>
              <a:t>a rise in people seeking help for domestic abuse. School closures may have </a:t>
            </a:r>
            <a:r>
              <a:rPr lang="en-US" sz="2400" dirty="0">
                <a:latin typeface="Tw Cen MT" panose="020B0602020104020603" pitchFamily="34" charset="0"/>
                <a:hlinkClick r:id="rId4"/>
              </a:rPr>
              <a:t>negative and unequal consequences</a:t>
            </a:r>
            <a:r>
              <a:rPr lang="en-US" sz="2400" dirty="0">
                <a:latin typeface="Tw Cen MT" panose="020B0602020104020603" pitchFamily="34" charset="0"/>
              </a:rPr>
              <a:t> for pupils’ development.</a:t>
            </a:r>
          </a:p>
          <a:p>
            <a:pPr>
              <a:lnSpc>
                <a:spcPct val="90000"/>
              </a:lnSpc>
              <a:spcAft>
                <a:spcPts val="600"/>
              </a:spcAft>
            </a:pPr>
            <a:r>
              <a:rPr lang="en-US" sz="1400" dirty="0"/>
              <a:t>(COVID-19: Five dimensions of impact | The Health Foundation, 2021)</a:t>
            </a:r>
          </a:p>
        </p:txBody>
      </p:sp>
      <p:pic>
        <p:nvPicPr>
          <p:cNvPr id="5" name="Picture 4">
            <a:extLst>
              <a:ext uri="{FF2B5EF4-FFF2-40B4-BE49-F238E27FC236}">
                <a16:creationId xmlns:a16="http://schemas.microsoft.com/office/drawing/2014/main" id="{6C0249EB-92AF-41FD-9BF4-AB0F5AC17412}"/>
              </a:ext>
            </a:extLst>
          </p:cNvPr>
          <p:cNvPicPr>
            <a:picLocks noChangeAspect="1"/>
          </p:cNvPicPr>
          <p:nvPr/>
        </p:nvPicPr>
        <p:blipFill rotWithShape="1">
          <a:blip r:embed="rId5"/>
          <a:srcRect l="13529" r="14868" b="2"/>
          <a:stretch/>
        </p:blipFill>
        <p:spPr>
          <a:xfrm>
            <a:off x="9079826" y="3750364"/>
            <a:ext cx="3112173" cy="3107635"/>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6" name="Footer Placeholder 5">
            <a:extLst>
              <a:ext uri="{FF2B5EF4-FFF2-40B4-BE49-F238E27FC236}">
                <a16:creationId xmlns:a16="http://schemas.microsoft.com/office/drawing/2014/main" id="{554DA2E1-3DFE-4326-9DFB-565C24186282}"/>
              </a:ext>
            </a:extLst>
          </p:cNvPr>
          <p:cNvSpPr>
            <a:spLocks noGrp="1"/>
          </p:cNvSpPr>
          <p:nvPr>
            <p:ph type="ftr" sz="quarter" idx="11"/>
          </p:nvPr>
        </p:nvSpPr>
        <p:spPr/>
        <p:txBody>
          <a:bodyPr/>
          <a:lstStyle/>
          <a:p>
            <a:r>
              <a:rPr lang="en-GB" dirty="0"/>
              <a:t>Created by Tayo Alebiosu</a:t>
            </a:r>
          </a:p>
        </p:txBody>
      </p:sp>
      <p:sp>
        <p:nvSpPr>
          <p:cNvPr id="9" name="TextBox 8">
            <a:extLst>
              <a:ext uri="{FF2B5EF4-FFF2-40B4-BE49-F238E27FC236}">
                <a16:creationId xmlns:a16="http://schemas.microsoft.com/office/drawing/2014/main" id="{758E9FDA-932C-4174-BF81-21AF1CC80D0D}"/>
              </a:ext>
            </a:extLst>
          </p:cNvPr>
          <p:cNvSpPr txBox="1"/>
          <p:nvPr/>
        </p:nvSpPr>
        <p:spPr>
          <a:xfrm>
            <a:off x="2199861" y="511671"/>
            <a:ext cx="7620000" cy="590931"/>
          </a:xfrm>
          <a:prstGeom prst="rect">
            <a:avLst/>
          </a:prstGeom>
          <a:noFill/>
        </p:spPr>
        <p:txBody>
          <a:bodyPr wrap="square">
            <a:spAutoFit/>
          </a:bodyPr>
          <a:lstStyle/>
          <a:p>
            <a:pPr>
              <a:lnSpc>
                <a:spcPct val="90000"/>
              </a:lnSpc>
              <a:spcAft>
                <a:spcPts val="600"/>
              </a:spcAft>
            </a:pPr>
            <a:r>
              <a:rPr lang="en-US" sz="3600" b="1" dirty="0">
                <a:solidFill>
                  <a:schemeClr val="bg1"/>
                </a:solidFill>
                <a:highlight>
                  <a:srgbClr val="008080"/>
                </a:highlight>
                <a:latin typeface="Candara" panose="020E0502030303020204" pitchFamily="34" charset="0"/>
              </a:rPr>
              <a:t>The lockdown and social distancing</a:t>
            </a:r>
          </a:p>
        </p:txBody>
      </p:sp>
    </p:spTree>
    <p:extLst>
      <p:ext uri="{BB962C8B-B14F-4D97-AF65-F5344CB8AC3E}">
        <p14:creationId xmlns:p14="http://schemas.microsoft.com/office/powerpoint/2010/main" val="775854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BABA-DBB5-4C74-845C-2D5458E413E9}"/>
              </a:ext>
            </a:extLst>
          </p:cNvPr>
          <p:cNvSpPr>
            <a:spLocks noGrp="1"/>
          </p:cNvSpPr>
          <p:nvPr>
            <p:ph type="title"/>
          </p:nvPr>
        </p:nvSpPr>
        <p:spPr>
          <a:xfrm>
            <a:off x="2004459" y="39832"/>
            <a:ext cx="7605477" cy="972234"/>
          </a:xfrm>
        </p:spPr>
        <p:txBody>
          <a:bodyPr anchor="t">
            <a:noAutofit/>
          </a:bodyPr>
          <a:lstStyle/>
          <a:p>
            <a:pPr algn="ctr"/>
            <a:r>
              <a:rPr lang="en-GB" sz="3400" b="1" dirty="0">
                <a:solidFill>
                  <a:srgbClr val="0070C0"/>
                </a:solidFill>
                <a:latin typeface="Candara" panose="020E0502030303020204" pitchFamily="34" charset="0"/>
              </a:rPr>
              <a:t>NHS and social care capacity and resilience</a:t>
            </a:r>
          </a:p>
        </p:txBody>
      </p:sp>
      <p:sp>
        <p:nvSpPr>
          <p:cNvPr id="3" name="Content Placeholder 2">
            <a:extLst>
              <a:ext uri="{FF2B5EF4-FFF2-40B4-BE49-F238E27FC236}">
                <a16:creationId xmlns:a16="http://schemas.microsoft.com/office/drawing/2014/main" id="{4D559379-502E-468E-9481-6B0E984EA326}"/>
              </a:ext>
            </a:extLst>
          </p:cNvPr>
          <p:cNvSpPr>
            <a:spLocks noGrp="1"/>
          </p:cNvSpPr>
          <p:nvPr>
            <p:ph idx="1"/>
          </p:nvPr>
        </p:nvSpPr>
        <p:spPr>
          <a:xfrm>
            <a:off x="0" y="1075563"/>
            <a:ext cx="10838675" cy="5377580"/>
          </a:xfrm>
        </p:spPr>
        <p:txBody>
          <a:bodyPr>
            <a:normAutofit lnSpcReduction="10000"/>
          </a:bodyPr>
          <a:lstStyle/>
          <a:p>
            <a:r>
              <a:rPr lang="en-GB" b="1" i="1" dirty="0">
                <a:solidFill>
                  <a:srgbClr val="7030A0"/>
                </a:solidFill>
                <a:latin typeface="Tw Cen MT" panose="020B0602020104020603" pitchFamily="34" charset="0"/>
              </a:rPr>
              <a:t>The fifth dimension </a:t>
            </a:r>
            <a:r>
              <a:rPr lang="en-GB" dirty="0">
                <a:latin typeface="Tw Cen MT" panose="020B0602020104020603" pitchFamily="34" charset="0"/>
              </a:rPr>
              <a:t>is the longer term impact on service capacity and resilience. </a:t>
            </a:r>
          </a:p>
          <a:p>
            <a:r>
              <a:rPr lang="en-GB" dirty="0">
                <a:latin typeface="Tw Cen MT" panose="020B0602020104020603" pitchFamily="34" charset="0"/>
              </a:rPr>
              <a:t>The NHS entered the pandemic with a relatively low level of beds and staff per capita, and much of </a:t>
            </a:r>
            <a:r>
              <a:rPr lang="en-GB" dirty="0">
                <a:solidFill>
                  <a:schemeClr val="bg1"/>
                </a:solidFill>
                <a:highlight>
                  <a:srgbClr val="008000"/>
                </a:highlight>
                <a:latin typeface="Tw Cen MT" panose="020B0602020104020603" pitchFamily="34" charset="0"/>
              </a:rPr>
              <a:t>the policy response to the pandemic has hinged on slowing infections to </a:t>
            </a:r>
            <a:r>
              <a:rPr lang="en-GB" dirty="0">
                <a:highlight>
                  <a:srgbClr val="00FFFF"/>
                </a:highlight>
                <a:latin typeface="Tw Cen MT" panose="020B0602020104020603" pitchFamily="34" charset="0"/>
              </a:rPr>
              <a:t>allow time for the NHS to increase critical care capacity in hospitals</a:t>
            </a:r>
            <a:r>
              <a:rPr lang="en-GB" dirty="0">
                <a:latin typeface="Tw Cen MT" panose="020B0602020104020603" pitchFamily="34" charset="0"/>
              </a:rPr>
              <a:t>. </a:t>
            </a:r>
          </a:p>
          <a:p>
            <a:r>
              <a:rPr lang="en-GB" dirty="0">
                <a:latin typeface="Tw Cen MT" panose="020B0602020104020603" pitchFamily="34" charset="0"/>
              </a:rPr>
              <a:t>Regions within England did not start at the same place, with </a:t>
            </a:r>
            <a:r>
              <a:rPr lang="en-GB" dirty="0">
                <a:latin typeface="Tw Cen MT" panose="020B0602020104020603" pitchFamily="34" charset="0"/>
                <a:hlinkClick r:id="rId2"/>
              </a:rPr>
              <a:t>London having more critical care beds per capita</a:t>
            </a:r>
            <a:r>
              <a:rPr lang="en-GB" dirty="0">
                <a:latin typeface="Tw Cen MT" panose="020B0602020104020603" pitchFamily="34" charset="0"/>
              </a:rPr>
              <a:t> than elsewhere. </a:t>
            </a:r>
          </a:p>
          <a:p>
            <a:r>
              <a:rPr lang="en-GB" dirty="0">
                <a:latin typeface="Tw Cen MT" panose="020B0602020104020603" pitchFamily="34" charset="0"/>
              </a:rPr>
              <a:t>As a whole, the NHS mobilised a large number of additional critical care beds and equipment. </a:t>
            </a:r>
          </a:p>
          <a:p>
            <a:r>
              <a:rPr lang="en-GB" dirty="0">
                <a:latin typeface="Tw Cen MT" panose="020B0602020104020603" pitchFamily="34" charset="0"/>
              </a:rPr>
              <a:t>However, it will be important to track hospital admissions data over time, to understand what impact this has had on capacity within hospitals across all regions, for both COVID-19 and non-COVID-19 activity.</a:t>
            </a:r>
          </a:p>
          <a:p>
            <a:endParaRPr lang="en-GB" sz="1400" dirty="0"/>
          </a:p>
        </p:txBody>
      </p:sp>
      <p:pic>
        <p:nvPicPr>
          <p:cNvPr id="7" name="Picture 6">
            <a:extLst>
              <a:ext uri="{FF2B5EF4-FFF2-40B4-BE49-F238E27FC236}">
                <a16:creationId xmlns:a16="http://schemas.microsoft.com/office/drawing/2014/main" id="{A5871A03-7B5E-4032-A970-6C530E7F52FD}"/>
              </a:ext>
            </a:extLst>
          </p:cNvPr>
          <p:cNvPicPr>
            <a:picLocks noChangeAspect="1"/>
          </p:cNvPicPr>
          <p:nvPr/>
        </p:nvPicPr>
        <p:blipFill rotWithShape="1">
          <a:blip r:embed="rId3"/>
          <a:srcRect l="18248" r="19586"/>
          <a:stretch/>
        </p:blipFill>
        <p:spPr>
          <a:xfrm>
            <a:off x="11432828" y="10"/>
            <a:ext cx="759171"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41649E64-AEAC-44F8-9CD6-C1705FBF61F3}"/>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1090440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BC11A6C6-20AC-4664-B41A-194A4ED04374}"/>
              </a:ext>
            </a:extLst>
          </p:cNvPr>
          <p:cNvSpPr>
            <a:spLocks noGrp="1" noChangeArrowheads="1"/>
          </p:cNvSpPr>
          <p:nvPr>
            <p:ph type="title"/>
          </p:nvPr>
        </p:nvSpPr>
        <p:spPr>
          <a:xfrm>
            <a:off x="1828801" y="609600"/>
            <a:ext cx="4717774" cy="675861"/>
          </a:xfrm>
        </p:spPr>
        <p:txBody>
          <a:bodyPr>
            <a:normAutofit fontScale="90000"/>
          </a:bodyPr>
          <a:lstStyle/>
          <a:p>
            <a:pPr eaLnBrk="1" hangingPunct="1">
              <a:defRPr/>
            </a:pPr>
            <a:r>
              <a:rPr lang="en-US" altLang="en-US" dirty="0">
                <a:effectLst>
                  <a:outerShdw blurRad="38100" dist="38100" dir="2700000" algn="tl">
                    <a:srgbClr val="000000">
                      <a:alpha val="43137"/>
                    </a:srgbClr>
                  </a:outerShdw>
                </a:effectLst>
                <a:highlight>
                  <a:srgbClr val="00FFFF"/>
                </a:highlight>
              </a:rPr>
              <a:t>WRAP-UP</a:t>
            </a:r>
          </a:p>
        </p:txBody>
      </p:sp>
      <p:sp>
        <p:nvSpPr>
          <p:cNvPr id="65539" name="Rectangle 3">
            <a:extLst>
              <a:ext uri="{FF2B5EF4-FFF2-40B4-BE49-F238E27FC236}">
                <a16:creationId xmlns:a16="http://schemas.microsoft.com/office/drawing/2014/main" id="{BD5223D2-9CA4-4DE1-BC62-B40BEC128AC0}"/>
              </a:ext>
            </a:extLst>
          </p:cNvPr>
          <p:cNvSpPr>
            <a:spLocks noGrp="1"/>
          </p:cNvSpPr>
          <p:nvPr>
            <p:ph type="body" sz="half" idx="1"/>
          </p:nvPr>
        </p:nvSpPr>
        <p:spPr>
          <a:xfrm>
            <a:off x="2362201" y="2209800"/>
            <a:ext cx="3902075" cy="3881438"/>
          </a:xfrm>
        </p:spPr>
        <p:txBody>
          <a:bodyPr/>
          <a:lstStyle/>
          <a:p>
            <a:pPr algn="ctr" eaLnBrk="1" hangingPunct="1">
              <a:buFont typeface="Wingdings" panose="05000000000000000000" pitchFamily="2" charset="2"/>
              <a:buNone/>
            </a:pPr>
            <a:r>
              <a:rPr lang="en-US" altLang="en-US" sz="6000" dirty="0"/>
              <a:t>Question and Answer Session</a:t>
            </a:r>
          </a:p>
        </p:txBody>
      </p:sp>
      <p:pic>
        <p:nvPicPr>
          <p:cNvPr id="65540" name="Picture 5">
            <a:extLst>
              <a:ext uri="{FF2B5EF4-FFF2-40B4-BE49-F238E27FC236}">
                <a16:creationId xmlns:a16="http://schemas.microsoft.com/office/drawing/2014/main" id="{EBEEBCE0-0957-4276-990B-3E2D4308227D}"/>
              </a:ext>
            </a:extLst>
          </p:cNvPr>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6400801" y="2514600"/>
            <a:ext cx="3903663" cy="3276600"/>
          </a:xfr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26" name="Freeform: Shape 25">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533D2DC8-AB9D-4630-9BD8-DB75074FE6AF}"/>
              </a:ext>
            </a:extLst>
          </p:cNvPr>
          <p:cNvSpPr>
            <a:spLocks noGrp="1"/>
          </p:cNvSpPr>
          <p:nvPr>
            <p:ph idx="1"/>
          </p:nvPr>
        </p:nvSpPr>
        <p:spPr>
          <a:xfrm>
            <a:off x="1073426" y="1830626"/>
            <a:ext cx="9363783" cy="3991155"/>
          </a:xfrm>
        </p:spPr>
        <p:txBody>
          <a:bodyPr anchor="t">
            <a:normAutofit/>
          </a:bodyPr>
          <a:lstStyle/>
          <a:p>
            <a:r>
              <a:rPr lang="en-US" sz="4000" b="1" i="1" dirty="0" err="1">
                <a:solidFill>
                  <a:schemeClr val="bg1"/>
                </a:solidFill>
                <a:highlight>
                  <a:srgbClr val="008080"/>
                </a:highlight>
                <a:latin typeface="Candara" panose="020E0502030303020204" pitchFamily="34" charset="0"/>
              </a:rPr>
              <a:t>Cont</a:t>
            </a:r>
            <a:r>
              <a:rPr lang="en-US" sz="4000" b="1" i="1" dirty="0">
                <a:solidFill>
                  <a:schemeClr val="bg1"/>
                </a:solidFill>
                <a:highlight>
                  <a:srgbClr val="008080"/>
                </a:highlight>
                <a:latin typeface="Candara" panose="020E0502030303020204" pitchFamily="34" charset="0"/>
              </a:rPr>
              <a:t>…</a:t>
            </a:r>
          </a:p>
          <a:p>
            <a:r>
              <a:rPr lang="en-GB" dirty="0">
                <a:latin typeface="Tw Cen MT" panose="020B0602020104020603" pitchFamily="34" charset="0"/>
              </a:rPr>
              <a:t>Specific measures are necessary to protect children and women living in poverty and those at risk of domestic violence.</a:t>
            </a:r>
            <a:endParaRPr lang="en-US" dirty="0">
              <a:latin typeface="Tw Cen MT" panose="020B0602020104020603" pitchFamily="34" charset="0"/>
            </a:endParaRPr>
          </a:p>
          <a:p>
            <a:r>
              <a:rPr lang="en-US" dirty="0">
                <a:latin typeface="Tw Cen MT" panose="020B0602020104020603" pitchFamily="34" charset="0"/>
              </a:rPr>
              <a:t>As we reset and rebuild social care, it is vital that we proactively tackle historic inequalities and injustices, whilst ensuring that the new models of care that are nurtured and developed as a result of the reforms are equally relevant, accessible and vital to all groups.</a:t>
            </a:r>
            <a:endParaRPr lang="en-GB" dirty="0">
              <a:latin typeface="Tw Cen MT" panose="020B0602020104020603" pitchFamily="34" charset="0"/>
            </a:endParaRPr>
          </a:p>
          <a:p>
            <a:endParaRPr lang="en-GB" sz="1600" dirty="0">
              <a:solidFill>
                <a:schemeClr val="tx2"/>
              </a:solidFill>
            </a:endParaRPr>
          </a:p>
        </p:txBody>
      </p:sp>
      <p:grpSp>
        <p:nvGrpSpPr>
          <p:cNvPr id="31" name="Group 30">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32" name="Freeform: Shape 31">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5" name="Freeform: Shape 34">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89503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420D9-FAE9-4FB1-8FE6-6A00BC50078C}"/>
              </a:ext>
            </a:extLst>
          </p:cNvPr>
          <p:cNvSpPr>
            <a:spLocks noGrp="1"/>
          </p:cNvSpPr>
          <p:nvPr>
            <p:ph type="title"/>
          </p:nvPr>
        </p:nvSpPr>
        <p:spPr>
          <a:xfrm>
            <a:off x="863029" y="1012004"/>
            <a:ext cx="3416158" cy="4795408"/>
          </a:xfrm>
        </p:spPr>
        <p:txBody>
          <a:bodyPr>
            <a:normAutofit/>
          </a:bodyPr>
          <a:lstStyle/>
          <a:p>
            <a:r>
              <a:rPr lang="en-GB" b="1" i="1" dirty="0">
                <a:effectLst>
                  <a:outerShdw blurRad="38100" dist="38100" dir="2700000" algn="tl">
                    <a:srgbClr val="000000">
                      <a:alpha val="43137"/>
                    </a:srgbClr>
                  </a:outerShdw>
                </a:effectLst>
                <a:highlight>
                  <a:srgbClr val="00FFFF"/>
                </a:highlight>
              </a:rPr>
              <a:t>Summary</a:t>
            </a:r>
            <a:br>
              <a:rPr lang="en-GB" dirty="0"/>
            </a:br>
            <a:endParaRPr lang="en-GB" dirty="0"/>
          </a:p>
        </p:txBody>
      </p:sp>
      <p:graphicFrame>
        <p:nvGraphicFramePr>
          <p:cNvPr id="18" name="Content Placeholder 2">
            <a:extLst>
              <a:ext uri="{FF2B5EF4-FFF2-40B4-BE49-F238E27FC236}">
                <a16:creationId xmlns:a16="http://schemas.microsoft.com/office/drawing/2014/main" id="{653FD8DF-9086-441C-9E86-28F7F83F13D2}"/>
              </a:ext>
            </a:extLst>
          </p:cNvPr>
          <p:cNvGraphicFramePr>
            <a:graphicFrameLocks noGrp="1"/>
          </p:cNvGraphicFramePr>
          <p:nvPr>
            <p:ph idx="1"/>
          </p:nvPr>
        </p:nvGraphicFramePr>
        <p:xfrm>
          <a:off x="4452730" y="470924"/>
          <a:ext cx="725517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C7F8F1D8-DC29-4A6F-9AD2-54CA7E977F2B}"/>
              </a:ext>
            </a:extLst>
          </p:cNvPr>
          <p:cNvSpPr>
            <a:spLocks noGrp="1"/>
          </p:cNvSpPr>
          <p:nvPr>
            <p:ph type="ftr" sz="quarter" idx="11"/>
          </p:nvPr>
        </p:nvSpPr>
        <p:spPr/>
        <p:txBody>
          <a:bodyPr/>
          <a:lstStyle/>
          <a:p>
            <a:r>
              <a:rPr lang="en-GB" dirty="0"/>
              <a:t>Created by Tayo Alebiosu</a:t>
            </a:r>
          </a:p>
        </p:txBody>
      </p:sp>
    </p:spTree>
    <p:extLst>
      <p:ext uri="{BB962C8B-B14F-4D97-AF65-F5344CB8AC3E}">
        <p14:creationId xmlns:p14="http://schemas.microsoft.com/office/powerpoint/2010/main" val="1169476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xfrm>
            <a:off x="1137034" y="609600"/>
            <a:ext cx="6478417" cy="1322887"/>
          </a:xfrm>
          <a:prstGeom prst="rect">
            <a:avLst/>
          </a:prstGeom>
        </p:spPr>
        <p:txBody>
          <a:bodyPr vert="horz" lIns="91440" tIns="45720" rIns="91440" bIns="45720" rtlCol="0" anchor="ctr">
            <a:normAutofit/>
          </a:bodyPr>
          <a:lstStyle>
            <a:lvl1pPr algn="l">
              <a:defRPr sz="3500" b="1">
                <a:latin typeface="Times New Roman"/>
                <a:ea typeface="Times New Roman"/>
                <a:cs typeface="Times New Roman"/>
                <a:sym typeface="Times New Roman"/>
              </a:defRPr>
            </a:lvl1pPr>
          </a:lstStyle>
          <a:p>
            <a:r>
              <a:rPr lang="en-US" sz="4400" kern="1200">
                <a:solidFill>
                  <a:schemeClr val="tx1"/>
                </a:solidFill>
                <a:latin typeface="+mj-lt"/>
                <a:ea typeface="+mj-ea"/>
                <a:cs typeface="+mj-cs"/>
              </a:rPr>
              <a:t>End</a:t>
            </a:r>
          </a:p>
        </p:txBody>
      </p:sp>
      <p:sp>
        <p:nvSpPr>
          <p:cNvPr id="156" name="Shape 156"/>
          <p:cNvSpPr>
            <a:spLocks noGrp="1"/>
          </p:cNvSpPr>
          <p:nvPr>
            <p:ph type="body" sz="quarter" idx="1"/>
          </p:nvPr>
        </p:nvSpPr>
        <p:spPr>
          <a:xfrm>
            <a:off x="1137035" y="2194102"/>
            <a:ext cx="6684602" cy="3230883"/>
          </a:xfrm>
          <a:prstGeom prst="rect">
            <a:avLst/>
          </a:prstGeom>
        </p:spPr>
        <p:txBody>
          <a:bodyPr vert="horz" lIns="91440" tIns="45720" rIns="91440" bIns="45720" rtlCol="0">
            <a:normAutofit/>
          </a:bodyPr>
          <a:lstStyle/>
          <a:p>
            <a:pPr marL="0">
              <a:spcBef>
                <a:spcPts val="211"/>
              </a:spcBef>
              <a:defRPr sz="1800">
                <a:solidFill>
                  <a:srgbClr val="000000"/>
                </a:solidFill>
                <a:latin typeface="Times New Roman"/>
                <a:ea typeface="Times New Roman"/>
                <a:cs typeface="Times New Roman"/>
                <a:sym typeface="Times New Roman"/>
              </a:defRPr>
            </a:pPr>
            <a:endParaRPr lang="en-US" sz="3600" dirty="0">
              <a:latin typeface="Candara" panose="020E0502030303020204" pitchFamily="34" charset="0"/>
            </a:endParaRPr>
          </a:p>
          <a:p>
            <a:pPr marL="220410" indent="0">
              <a:spcBef>
                <a:spcPts val="211"/>
              </a:spcBef>
              <a:buClr>
                <a:srgbClr val="31B6FD"/>
              </a:buClr>
              <a:buSzPct val="100000"/>
              <a:buNone/>
              <a:defRPr sz="2400">
                <a:solidFill>
                  <a:srgbClr val="FFFDFF"/>
                </a:solidFill>
                <a:latin typeface="Times New Roman"/>
                <a:ea typeface="Times New Roman"/>
                <a:cs typeface="Times New Roman"/>
                <a:sym typeface="Times New Roman"/>
              </a:defRPr>
            </a:pPr>
            <a:r>
              <a:rPr lang="en-US" sz="3600" dirty="0">
                <a:highlight>
                  <a:srgbClr val="008080"/>
                </a:highlight>
                <a:latin typeface="Candara" panose="020E0502030303020204" pitchFamily="34" charset="0"/>
              </a:rPr>
              <a:t>This session has ended. Thank for your attendance and active participation. </a:t>
            </a:r>
            <a:r>
              <a:rPr lang="en-US" sz="3600" b="1" dirty="0">
                <a:highlight>
                  <a:srgbClr val="008080"/>
                </a:highlight>
                <a:latin typeface="Candara" panose="020E0502030303020204" pitchFamily="34" charset="0"/>
              </a:rPr>
              <a:t>IT’S ALL ABOUT YOU !</a:t>
            </a:r>
          </a:p>
        </p:txBody>
      </p:sp>
      <p:pic>
        <p:nvPicPr>
          <p:cNvPr id="96" name="Graphic 95" descr="Clapping Hands">
            <a:extLst>
              <a:ext uri="{FF2B5EF4-FFF2-40B4-BE49-F238E27FC236}">
                <a16:creationId xmlns:a16="http://schemas.microsoft.com/office/drawing/2014/main" id="{2356A549-C8DD-4963-B80F-8B56C9ABC1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3123" y="1662682"/>
            <a:ext cx="3521122" cy="3521122"/>
          </a:xfrm>
          <a:prstGeom prst="rect">
            <a:avLst/>
          </a:prstGeom>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2956" y="1332854"/>
            <a:ext cx="11608230" cy="4074033"/>
          </a:xfrm>
        </p:spPr>
        <p:txBody>
          <a:bodyPr/>
          <a:lstStyle/>
          <a:p>
            <a:pPr marL="0" lvl="0" indent="0">
              <a:buNone/>
            </a:pPr>
            <a:r>
              <a:rPr lang="en-GB" sz="3600" b="1" i="1" dirty="0">
                <a:solidFill>
                  <a:schemeClr val="accent1"/>
                </a:solidFill>
                <a:effectLst>
                  <a:outerShdw blurRad="38100" dist="38100" dir="2700000" algn="tl">
                    <a:srgbClr val="000000">
                      <a:alpha val="43137"/>
                    </a:srgbClr>
                  </a:outerShdw>
                </a:effectLst>
              </a:rPr>
              <a:t>In conclusion, we have learnt how to:</a:t>
            </a:r>
          </a:p>
          <a:p>
            <a:pPr marL="0" indent="0">
              <a:buNone/>
            </a:pPr>
            <a:r>
              <a:rPr lang="en-GB" dirty="0">
                <a:latin typeface="Tw Cen MT" panose="020B0602020104020603" pitchFamily="34" charset="0"/>
              </a:rPr>
              <a:t>1-Explore the international and Global Perspectives  Context of Health care delivery.</a:t>
            </a:r>
          </a:p>
          <a:p>
            <a:pPr marL="0" indent="0">
              <a:buNone/>
            </a:pPr>
            <a:r>
              <a:rPr lang="en-GB" dirty="0">
                <a:latin typeface="Tw Cen MT" panose="020B0602020104020603" pitchFamily="34" charset="0"/>
              </a:rPr>
              <a:t>2-Explain the National contextual Perspectives of Health care delivery </a:t>
            </a:r>
          </a:p>
          <a:p>
            <a:pPr marL="0" indent="0">
              <a:buNone/>
            </a:pPr>
            <a:r>
              <a:rPr lang="en-GB" dirty="0">
                <a:latin typeface="Tw Cen MT" panose="020B0602020104020603" pitchFamily="34" charset="0"/>
              </a:rPr>
              <a:t>3-Identfy the local contextual Perspectives of Health care delivery.</a:t>
            </a:r>
          </a:p>
          <a:p>
            <a:pPr>
              <a:buNone/>
            </a:pPr>
            <a:endParaRPr lang="en-GB" dirty="0"/>
          </a:p>
        </p:txBody>
      </p:sp>
      <p:sp>
        <p:nvSpPr>
          <p:cNvPr id="2" name="Footer Placeholder 1">
            <a:extLst>
              <a:ext uri="{FF2B5EF4-FFF2-40B4-BE49-F238E27FC236}">
                <a16:creationId xmlns:a16="http://schemas.microsoft.com/office/drawing/2014/main" id="{1509AEC1-350F-47C7-968D-E35A99CA0386}"/>
              </a:ext>
            </a:extLst>
          </p:cNvPr>
          <p:cNvSpPr>
            <a:spLocks noGrp="1"/>
          </p:cNvSpPr>
          <p:nvPr>
            <p:ph type="ftr" sz="quarter" idx="11"/>
          </p:nvPr>
        </p:nvSpPr>
        <p:spPr/>
        <p:txBody>
          <a:bodyPr/>
          <a:lstStyle/>
          <a:p>
            <a:r>
              <a:rPr lang="en-GB" dirty="0"/>
              <a:t>Created by Tayo Alebiosu</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BEA58-58C6-43E2-BE15-B8315019CF8D}"/>
              </a:ext>
            </a:extLst>
          </p:cNvPr>
          <p:cNvSpPr>
            <a:spLocks noGrp="1"/>
          </p:cNvSpPr>
          <p:nvPr>
            <p:ph type="title"/>
          </p:nvPr>
        </p:nvSpPr>
        <p:spPr/>
        <p:txBody>
          <a:bodyPr/>
          <a:lstStyle/>
          <a:p>
            <a:r>
              <a:rPr lang="en-GB" b="1" i="1" dirty="0">
                <a:solidFill>
                  <a:srgbClr val="0070C0"/>
                </a:solidFill>
                <a:effectLst>
                  <a:outerShdw blurRad="38100" dist="38100" dir="2700000" algn="tl">
                    <a:srgbClr val="000000">
                      <a:alpha val="43137"/>
                    </a:srgbClr>
                  </a:outerShdw>
                </a:effectLst>
              </a:rPr>
              <a:t>Glossary of different health care Perspectives </a:t>
            </a:r>
          </a:p>
        </p:txBody>
      </p:sp>
      <p:sp>
        <p:nvSpPr>
          <p:cNvPr id="3" name="Content Placeholder 2">
            <a:extLst>
              <a:ext uri="{FF2B5EF4-FFF2-40B4-BE49-F238E27FC236}">
                <a16:creationId xmlns:a16="http://schemas.microsoft.com/office/drawing/2014/main" id="{FDD3A132-25C0-444E-9088-FF8AD626E906}"/>
              </a:ext>
            </a:extLst>
          </p:cNvPr>
          <p:cNvSpPr>
            <a:spLocks noGrp="1"/>
          </p:cNvSpPr>
          <p:nvPr>
            <p:ph sz="half" idx="1"/>
          </p:nvPr>
        </p:nvSpPr>
        <p:spPr/>
        <p:txBody>
          <a:bodyPr>
            <a:noAutofit/>
          </a:bodyPr>
          <a:lstStyle/>
          <a:p>
            <a:r>
              <a:rPr lang="en-GB" sz="2200" dirty="0">
                <a:latin typeface="Tw Cen MT" panose="020B0602020104020603" pitchFamily="34" charset="0"/>
              </a:rPr>
              <a:t>BMA: British Medical Association</a:t>
            </a:r>
          </a:p>
          <a:p>
            <a:r>
              <a:rPr lang="en-GB" sz="2200" dirty="0">
                <a:latin typeface="Tw Cen MT" panose="020B0602020104020603" pitchFamily="34" charset="0"/>
              </a:rPr>
              <a:t>CCG: Clinical Commissioning Groups</a:t>
            </a:r>
          </a:p>
          <a:p>
            <a:r>
              <a:rPr lang="en-GB" sz="2200" dirty="0">
                <a:latin typeface="Tw Cen MT" panose="020B0602020104020603" pitchFamily="34" charset="0"/>
              </a:rPr>
              <a:t>DCN: District Councils Network</a:t>
            </a:r>
          </a:p>
          <a:p>
            <a:r>
              <a:rPr lang="en-GB" sz="2200" dirty="0">
                <a:latin typeface="Tw Cen MT" panose="020B0602020104020603" pitchFamily="34" charset="0"/>
              </a:rPr>
              <a:t>DPH: Director of Public Health</a:t>
            </a:r>
          </a:p>
          <a:p>
            <a:r>
              <a:rPr lang="en-GB" sz="2200" dirty="0">
                <a:latin typeface="Tw Cen MT" panose="020B0602020104020603" pitchFamily="34" charset="0"/>
              </a:rPr>
              <a:t>GP: General Practitioner</a:t>
            </a:r>
          </a:p>
          <a:p>
            <a:r>
              <a:rPr lang="en-GB" sz="2200" dirty="0">
                <a:latin typeface="Tw Cen MT" panose="020B0602020104020603" pitchFamily="34" charset="0"/>
              </a:rPr>
              <a:t>HWB(s): Health and Wellbeing Board(s)</a:t>
            </a:r>
          </a:p>
          <a:p>
            <a:r>
              <a:rPr lang="en-GB" sz="2200" dirty="0">
                <a:latin typeface="Tw Cen MT" panose="020B0602020104020603" pitchFamily="34" charset="0"/>
              </a:rPr>
              <a:t>JSNA: Joint Strategic Needs Assessment</a:t>
            </a:r>
          </a:p>
          <a:p>
            <a:r>
              <a:rPr lang="en-GB" sz="2200" dirty="0">
                <a:latin typeface="Tw Cen MT" panose="020B0602020104020603" pitchFamily="34" charset="0"/>
              </a:rPr>
              <a:t>JHWS: Joint Health and Wellbeing Strategy </a:t>
            </a:r>
          </a:p>
          <a:p>
            <a:r>
              <a:rPr lang="en-GB" sz="2000" dirty="0">
                <a:latin typeface="Tw Cen MT" panose="020B0602020104020603" pitchFamily="34" charset="0"/>
              </a:rPr>
              <a:t>RCN: Royal College of Nursing</a:t>
            </a:r>
          </a:p>
          <a:p>
            <a:endParaRPr lang="en-GB" sz="2200" dirty="0">
              <a:latin typeface="Tw Cen MT" panose="020B0602020104020603" pitchFamily="34" charset="0"/>
            </a:endParaRPr>
          </a:p>
        </p:txBody>
      </p:sp>
      <p:sp>
        <p:nvSpPr>
          <p:cNvPr id="4" name="Content Placeholder 3">
            <a:extLst>
              <a:ext uri="{FF2B5EF4-FFF2-40B4-BE49-F238E27FC236}">
                <a16:creationId xmlns:a16="http://schemas.microsoft.com/office/drawing/2014/main" id="{F331D760-165D-4D9F-A126-50C7ADB09CEC}"/>
              </a:ext>
            </a:extLst>
          </p:cNvPr>
          <p:cNvSpPr>
            <a:spLocks noGrp="1"/>
          </p:cNvSpPr>
          <p:nvPr>
            <p:ph sz="half" idx="2"/>
          </p:nvPr>
        </p:nvSpPr>
        <p:spPr>
          <a:xfrm>
            <a:off x="6172200" y="1825625"/>
            <a:ext cx="5181600" cy="4667250"/>
          </a:xfrm>
        </p:spPr>
        <p:txBody>
          <a:bodyPr>
            <a:noAutofit/>
          </a:bodyPr>
          <a:lstStyle/>
          <a:p>
            <a:r>
              <a:rPr lang="en-GB" sz="2400" dirty="0">
                <a:latin typeface="Tw Cen MT" panose="020B0602020104020603" pitchFamily="34" charset="0"/>
              </a:rPr>
              <a:t>LSHTM: London School of Hygiene and Tropical Medicine</a:t>
            </a:r>
          </a:p>
          <a:p>
            <a:r>
              <a:rPr lang="en-GB" sz="2400" dirty="0">
                <a:latin typeface="Tw Cen MT" panose="020B0602020104020603" pitchFamily="34" charset="0"/>
              </a:rPr>
              <a:t>NHSE: NHS England</a:t>
            </a:r>
          </a:p>
          <a:p>
            <a:r>
              <a:rPr lang="en-GB" sz="2400" dirty="0">
                <a:latin typeface="Tw Cen MT" panose="020B0602020104020603" pitchFamily="34" charset="0"/>
              </a:rPr>
              <a:t>PCT: Primary Care Trust</a:t>
            </a:r>
          </a:p>
          <a:p>
            <a:r>
              <a:rPr lang="en-GB" sz="2400" dirty="0">
                <a:latin typeface="Tw Cen MT" panose="020B0602020104020603" pitchFamily="34" charset="0"/>
              </a:rPr>
              <a:t>PHE: Public Health England</a:t>
            </a:r>
          </a:p>
          <a:p>
            <a:r>
              <a:rPr lang="en-GB" sz="2400" dirty="0">
                <a:latin typeface="Tw Cen MT" panose="020B0602020104020603" pitchFamily="34" charset="0"/>
              </a:rPr>
              <a:t>PHOF: Public Health Outcomes Framework</a:t>
            </a:r>
          </a:p>
          <a:p>
            <a:r>
              <a:rPr lang="en-GB" sz="2400" dirty="0" err="1">
                <a:latin typeface="Tw Cen MT" panose="020B0602020104020603" pitchFamily="34" charset="0"/>
              </a:rPr>
              <a:t>PRUComm</a:t>
            </a:r>
            <a:r>
              <a:rPr lang="en-GB" sz="2400" dirty="0">
                <a:latin typeface="Tw Cen MT" panose="020B0602020104020603" pitchFamily="34" charset="0"/>
              </a:rPr>
              <a:t>: Policy Research Unit in Commissioning and the Health Care System</a:t>
            </a:r>
          </a:p>
          <a:p>
            <a:r>
              <a:rPr lang="en-GB" sz="2400" dirty="0">
                <a:latin typeface="Tw Cen MT" panose="020B0602020104020603" pitchFamily="34" charset="0"/>
              </a:rPr>
              <a:t>UKFPH: UK Faculty of Public Health</a:t>
            </a:r>
          </a:p>
        </p:txBody>
      </p:sp>
      <p:sp>
        <p:nvSpPr>
          <p:cNvPr id="5" name="Footer Placeholder 4">
            <a:extLst>
              <a:ext uri="{FF2B5EF4-FFF2-40B4-BE49-F238E27FC236}">
                <a16:creationId xmlns:a16="http://schemas.microsoft.com/office/drawing/2014/main" id="{F7693830-D6A5-4410-8C64-3CEBF198323A}"/>
              </a:ext>
            </a:extLst>
          </p:cNvPr>
          <p:cNvSpPr>
            <a:spLocks noGrp="1"/>
          </p:cNvSpPr>
          <p:nvPr>
            <p:ph type="ftr" sz="quarter" idx="11"/>
          </p:nvPr>
        </p:nvSpPr>
        <p:spPr>
          <a:xfrm>
            <a:off x="3203713" y="6492875"/>
            <a:ext cx="4114800" cy="365125"/>
          </a:xfrm>
        </p:spPr>
        <p:txBody>
          <a:bodyPr/>
          <a:lstStyle/>
          <a:p>
            <a:r>
              <a:rPr lang="en-GB" dirty="0"/>
              <a:t>Created by Tayo Alebiosu</a:t>
            </a:r>
          </a:p>
        </p:txBody>
      </p:sp>
    </p:spTree>
    <p:extLst>
      <p:ext uri="{BB962C8B-B14F-4D97-AF65-F5344CB8AC3E}">
        <p14:creationId xmlns:p14="http://schemas.microsoft.com/office/powerpoint/2010/main" val="1971819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ontent Placeholder 2">
            <a:extLst>
              <a:ext uri="{FF2B5EF4-FFF2-40B4-BE49-F238E27FC236}">
                <a16:creationId xmlns:a16="http://schemas.microsoft.com/office/drawing/2014/main" id="{0E104384-2662-47D7-BDF2-D5AE58176E4C}"/>
              </a:ext>
            </a:extLst>
          </p:cNvPr>
          <p:cNvGraphicFramePr>
            <a:graphicFrameLocks noGrp="1"/>
          </p:cNvGraphicFramePr>
          <p:nvPr>
            <p:ph idx="1"/>
            <p:extLst>
              <p:ext uri="{D42A27DB-BD31-4B8C-83A1-F6EECF244321}">
                <p14:modId xmlns:p14="http://schemas.microsoft.com/office/powerpoint/2010/main" val="394681300"/>
              </p:ext>
            </p:extLst>
          </p:nvPr>
        </p:nvGraphicFramePr>
        <p:xfrm>
          <a:off x="447629" y="600030"/>
          <a:ext cx="11296742" cy="5657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E9BA8F0E-2F3D-4B89-8B93-EFEA5A399492}"/>
              </a:ext>
            </a:extLst>
          </p:cNvPr>
          <p:cNvSpPr>
            <a:spLocks noGrp="1"/>
          </p:cNvSpPr>
          <p:nvPr>
            <p:ph type="ftr" sz="quarter" idx="11"/>
          </p:nvPr>
        </p:nvSpPr>
        <p:spPr>
          <a:xfrm>
            <a:off x="4038600" y="6356350"/>
            <a:ext cx="4114800" cy="365125"/>
          </a:xfrm>
        </p:spPr>
        <p:txBody>
          <a:bodyPr>
            <a:normAutofit/>
          </a:bodyPr>
          <a:lstStyle/>
          <a:p>
            <a:pPr>
              <a:spcAft>
                <a:spcPts val="600"/>
              </a:spcAft>
            </a:pPr>
            <a:r>
              <a:rPr lang="en-GB"/>
              <a:t>Created by Tayo Alebiosu</a:t>
            </a:r>
          </a:p>
        </p:txBody>
      </p:sp>
    </p:spTree>
    <p:extLst>
      <p:ext uri="{BB962C8B-B14F-4D97-AF65-F5344CB8AC3E}">
        <p14:creationId xmlns:p14="http://schemas.microsoft.com/office/powerpoint/2010/main" val="2130221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76DF7-0DA0-47CD-AD2E-322459AA82C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BBD06E8-AFCC-4245-87F2-30C4D4017E39}"/>
              </a:ext>
            </a:extLst>
          </p:cNvPr>
          <p:cNvSpPr>
            <a:spLocks noGrp="1"/>
          </p:cNvSpPr>
          <p:nvPr>
            <p:ph idx="1"/>
          </p:nvPr>
        </p:nvSpPr>
        <p:spPr/>
        <p:txBody>
          <a:bodyPr/>
          <a:lstStyle/>
          <a:p>
            <a:r>
              <a:rPr lang="en-GB" dirty="0">
                <a:hlinkClick r:id="rId2"/>
              </a:rPr>
              <a:t>https://www.scie.org.uk/care-providers/coronavirus-covid-19/beyond/adult-social-care/negative-impacts</a:t>
            </a:r>
            <a:endParaRPr lang="en-GB" dirty="0"/>
          </a:p>
          <a:p>
            <a:r>
              <a:rPr lang="en-GB" b="0" i="0" dirty="0" err="1">
                <a:solidFill>
                  <a:srgbClr val="333333"/>
                </a:solidFill>
                <a:effectLst/>
                <a:latin typeface="interfaceregular"/>
              </a:rPr>
              <a:t>doi</a:t>
            </a:r>
            <a:r>
              <a:rPr lang="en-GB" b="0" i="0" dirty="0">
                <a:solidFill>
                  <a:srgbClr val="333333"/>
                </a:solidFill>
                <a:effectLst/>
                <a:latin typeface="interfaceregular"/>
              </a:rPr>
              <a:t>: </a:t>
            </a:r>
            <a:r>
              <a:rPr lang="en-GB" b="0" i="0" u="none" strike="noStrike" dirty="0">
                <a:solidFill>
                  <a:srgbClr val="2A6EBB"/>
                </a:solidFill>
                <a:effectLst/>
                <a:latin typeface="interfaceregular"/>
                <a:hlinkClick r:id="rId3"/>
              </a:rPr>
              <a:t>https://doi.org/10.1136/bmj.m3944</a:t>
            </a:r>
            <a:endParaRPr lang="en-GB" b="0" i="0" u="none" strike="noStrike" dirty="0">
              <a:solidFill>
                <a:srgbClr val="2A6EBB"/>
              </a:solidFill>
              <a:effectLst/>
              <a:latin typeface="interfaceregular"/>
            </a:endParaRPr>
          </a:p>
          <a:p>
            <a:r>
              <a:rPr lang="en-GB" b="0" i="0" dirty="0" err="1">
                <a:solidFill>
                  <a:srgbClr val="FFFFFF"/>
                </a:solidFill>
                <a:effectLst/>
                <a:latin typeface="Source Sans Pro" panose="020B0503030403020204" pitchFamily="34" charset="0"/>
              </a:rPr>
              <a:t>DOI:</a:t>
            </a:r>
            <a:r>
              <a:rPr lang="en-GB" b="0" i="0" u="none" strike="noStrike" dirty="0" err="1">
                <a:solidFill>
                  <a:srgbClr val="FFFFFF"/>
                </a:solidFill>
                <a:effectLst/>
                <a:latin typeface="Source Sans Pro" panose="020B0503030403020204" pitchFamily="34" charset="0"/>
                <a:hlinkClick r:id="rId4"/>
              </a:rPr>
              <a:t>https</a:t>
            </a:r>
            <a:r>
              <a:rPr lang="en-GB" b="0" i="0" u="none" strike="noStrike" dirty="0">
                <a:solidFill>
                  <a:srgbClr val="FFFFFF"/>
                </a:solidFill>
                <a:effectLst/>
                <a:latin typeface="Source Sans Pro" panose="020B0503030403020204" pitchFamily="34" charset="0"/>
                <a:hlinkClick r:id="rId4"/>
              </a:rPr>
              <a:t>://doi.org/10.1016/S2213-2600(21)00068-0</a:t>
            </a:r>
            <a:endParaRPr lang="en-GB" dirty="0"/>
          </a:p>
          <a:p>
            <a:endParaRPr lang="en-GB" dirty="0"/>
          </a:p>
          <a:p>
            <a:endParaRPr lang="en-GB" dirty="0"/>
          </a:p>
        </p:txBody>
      </p:sp>
    </p:spTree>
    <p:extLst>
      <p:ext uri="{BB962C8B-B14F-4D97-AF65-F5344CB8AC3E}">
        <p14:creationId xmlns:p14="http://schemas.microsoft.com/office/powerpoint/2010/main" val="4019412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84769FE-1656-422F-86E1-8C1B16C27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760" y="682754"/>
            <a:ext cx="5492493" cy="5492493"/>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4260" y="5435945"/>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011593" y="3567390"/>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E949ABCE-2BF8-48A1-A3BB-1714B7DAB9D2}"/>
              </a:ext>
            </a:extLst>
          </p:cNvPr>
          <p:cNvSpPr>
            <a:spLocks noGrp="1"/>
          </p:cNvSpPr>
          <p:nvPr>
            <p:ph idx="1"/>
          </p:nvPr>
        </p:nvSpPr>
        <p:spPr>
          <a:xfrm>
            <a:off x="6316160" y="1784712"/>
            <a:ext cx="5390866" cy="3028315"/>
          </a:xfrm>
        </p:spPr>
        <p:txBody>
          <a:bodyPr anchor="ctr">
            <a:normAutofit/>
          </a:bodyPr>
          <a:lstStyle/>
          <a:p>
            <a:pPr marL="0" indent="0">
              <a:buNone/>
            </a:pPr>
            <a:endParaRPr lang="en-GB" sz="3600" dirty="0">
              <a:solidFill>
                <a:schemeClr val="bg1"/>
              </a:solidFill>
              <a:highlight>
                <a:srgbClr val="0000FF"/>
              </a:highlight>
              <a:latin typeface="Candara" panose="020E0502030303020204" pitchFamily="34" charset="0"/>
            </a:endParaRPr>
          </a:p>
          <a:p>
            <a:pPr algn="ctr"/>
            <a:r>
              <a:rPr lang="en-GB" sz="3600" b="1" i="1" dirty="0">
                <a:solidFill>
                  <a:schemeClr val="bg1"/>
                </a:solidFill>
                <a:highlight>
                  <a:srgbClr val="0000FF"/>
                </a:highlight>
                <a:latin typeface="Candara" panose="020E0502030303020204" pitchFamily="34" charset="0"/>
              </a:rPr>
              <a:t>What are the Big issues in Health and Social Care sector  before covid 19?</a:t>
            </a:r>
            <a:endParaRPr lang="en-US" sz="3600" b="1" i="1" dirty="0">
              <a:solidFill>
                <a:schemeClr val="bg1"/>
              </a:solidFill>
              <a:highlight>
                <a:srgbClr val="0000FF"/>
              </a:highlight>
              <a:latin typeface="Candara" panose="020E0502030303020204" pitchFamily="34" charset="0"/>
            </a:endParaRPr>
          </a:p>
          <a:p>
            <a:endParaRPr lang="en-GB" sz="1800" dirty="0">
              <a:solidFill>
                <a:schemeClr val="tx1">
                  <a:lumMod val="85000"/>
                  <a:lumOff val="15000"/>
                </a:schemeClr>
              </a:solidFill>
            </a:endParaRPr>
          </a:p>
        </p:txBody>
      </p:sp>
    </p:spTree>
    <p:extLst>
      <p:ext uri="{BB962C8B-B14F-4D97-AF65-F5344CB8AC3E}">
        <p14:creationId xmlns:p14="http://schemas.microsoft.com/office/powerpoint/2010/main" val="1551707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10408-91E1-4091-9E2C-8E98D6DBC8FC}"/>
              </a:ext>
            </a:extLst>
          </p:cNvPr>
          <p:cNvSpPr>
            <a:spLocks noGrp="1"/>
          </p:cNvSpPr>
          <p:nvPr>
            <p:ph type="title"/>
          </p:nvPr>
        </p:nvSpPr>
        <p:spPr>
          <a:xfrm>
            <a:off x="1236627" y="97152"/>
            <a:ext cx="8116220" cy="918100"/>
          </a:xfrm>
        </p:spPr>
        <p:txBody>
          <a:bodyPr>
            <a:normAutofit fontScale="90000"/>
          </a:bodyPr>
          <a:lstStyle/>
          <a:p>
            <a:br>
              <a:rPr lang="en-GB" sz="2500" b="1" dirty="0">
                <a:latin typeface="Candara" panose="020E0502030303020204" pitchFamily="34" charset="0"/>
              </a:rPr>
            </a:br>
            <a:r>
              <a:rPr lang="en-GB" sz="4000" b="1" i="1" dirty="0">
                <a:solidFill>
                  <a:srgbClr val="0070C0"/>
                </a:solidFill>
                <a:latin typeface="Candara" panose="020E0502030303020204" pitchFamily="34" charset="0"/>
              </a:rPr>
              <a:t>What are public health issues in UK?</a:t>
            </a:r>
            <a:br>
              <a:rPr lang="en-GB" sz="2500" dirty="0">
                <a:latin typeface="Candara" panose="020E0502030303020204" pitchFamily="34" charset="0"/>
              </a:rPr>
            </a:br>
            <a:endParaRPr lang="en-GB" sz="2500" dirty="0">
              <a:latin typeface="Candara" panose="020E0502030303020204" pitchFamily="34" charset="0"/>
            </a:endParaRPr>
          </a:p>
        </p:txBody>
      </p:sp>
      <p:sp>
        <p:nvSpPr>
          <p:cNvPr id="3" name="Content Placeholder 2">
            <a:extLst>
              <a:ext uri="{FF2B5EF4-FFF2-40B4-BE49-F238E27FC236}">
                <a16:creationId xmlns:a16="http://schemas.microsoft.com/office/drawing/2014/main" id="{3690CECD-85F9-43D2-BAE8-0E166037206A}"/>
              </a:ext>
            </a:extLst>
          </p:cNvPr>
          <p:cNvSpPr>
            <a:spLocks noGrp="1"/>
          </p:cNvSpPr>
          <p:nvPr>
            <p:ph idx="1"/>
          </p:nvPr>
        </p:nvSpPr>
        <p:spPr>
          <a:xfrm>
            <a:off x="463826" y="1351657"/>
            <a:ext cx="7393169" cy="5004691"/>
          </a:xfrm>
        </p:spPr>
        <p:txBody>
          <a:bodyPr>
            <a:normAutofit fontScale="77500" lnSpcReduction="20000"/>
          </a:bodyPr>
          <a:lstStyle/>
          <a:p>
            <a:r>
              <a:rPr lang="en-US" sz="2600" dirty="0"/>
              <a:t>Health and social care funding</a:t>
            </a:r>
          </a:p>
          <a:p>
            <a:r>
              <a:rPr lang="en-US" sz="2300" dirty="0"/>
              <a:t>NHS performance and waiting times</a:t>
            </a:r>
          </a:p>
          <a:p>
            <a:r>
              <a:rPr lang="en-US" sz="2300" dirty="0"/>
              <a:t>Health and Social Care Workforce</a:t>
            </a:r>
          </a:p>
          <a:p>
            <a:r>
              <a:rPr lang="en-GB" sz="3000" dirty="0">
                <a:latin typeface="Tw Cen MT" panose="020B0602020104020603" pitchFamily="34" charset="0"/>
              </a:rPr>
              <a:t>Rough sleeping.</a:t>
            </a:r>
          </a:p>
          <a:p>
            <a:r>
              <a:rPr lang="en-GB" sz="3000" dirty="0">
                <a:latin typeface="Tw Cen MT" panose="020B0602020104020603" pitchFamily="34" charset="0"/>
              </a:rPr>
              <a:t>Air pollution.</a:t>
            </a:r>
          </a:p>
          <a:p>
            <a:r>
              <a:rPr lang="en-GB" sz="3000" dirty="0">
                <a:latin typeface="Tw Cen MT" panose="020B0602020104020603" pitchFamily="34" charset="0"/>
              </a:rPr>
              <a:t>Alcohol.</a:t>
            </a:r>
          </a:p>
          <a:p>
            <a:r>
              <a:rPr lang="en-GB" sz="3000" dirty="0">
                <a:latin typeface="Tw Cen MT" panose="020B0602020104020603" pitchFamily="34" charset="0"/>
              </a:rPr>
              <a:t>Bowel cancer.</a:t>
            </a:r>
          </a:p>
          <a:p>
            <a:r>
              <a:rPr lang="en-GB" sz="3000" dirty="0">
                <a:latin typeface="Tw Cen MT" panose="020B0602020104020603" pitchFamily="34" charset="0"/>
              </a:rPr>
              <a:t>Cardiovascular disease prevention.</a:t>
            </a:r>
          </a:p>
          <a:p>
            <a:r>
              <a:rPr lang="en-GB" sz="3000" dirty="0">
                <a:latin typeface="Tw Cen MT" panose="020B0602020104020603" pitchFamily="34" charset="0"/>
              </a:rPr>
              <a:t>Cervical screening.</a:t>
            </a:r>
          </a:p>
          <a:p>
            <a:r>
              <a:rPr lang="en-GB" sz="3000" dirty="0">
                <a:latin typeface="Tw Cen MT" panose="020B0602020104020603" pitchFamily="34" charset="0"/>
              </a:rPr>
              <a:t>Child dental health</a:t>
            </a:r>
          </a:p>
          <a:p>
            <a:pPr marL="0" indent="0">
              <a:buNone/>
            </a:pPr>
            <a:r>
              <a:rPr lang="en-GB" sz="3000" dirty="0">
                <a:latin typeface="Tw Cen MT" panose="020B0602020104020603" pitchFamily="34" charset="0"/>
              </a:rPr>
              <a:t>(Click the below link for more public health issues)</a:t>
            </a:r>
          </a:p>
          <a:p>
            <a:pPr marL="0" indent="0">
              <a:buNone/>
            </a:pPr>
            <a:r>
              <a:rPr lang="en-GB" sz="1900" dirty="0">
                <a:hlinkClick r:id="rId2"/>
              </a:rPr>
              <a:t> www.gov.uk › government › collections › health-matters-public-health-</a:t>
            </a:r>
            <a:r>
              <a:rPr lang="en-GB" sz="1900" dirty="0" err="1">
                <a:hlinkClick r:id="rId2"/>
              </a:rPr>
              <a:t>i</a:t>
            </a:r>
            <a:endParaRPr lang="en-GB" sz="1900" dirty="0">
              <a:hlinkClick r:id="" action="ppaction://noaction"/>
            </a:endParaRPr>
          </a:p>
          <a:p>
            <a:pPr marL="0" indent="0">
              <a:buNone/>
            </a:pPr>
            <a:br>
              <a:rPr lang="en-GB" sz="1900" dirty="0">
                <a:hlinkClick r:id="" action="ppaction://noaction"/>
              </a:rPr>
            </a:br>
            <a:r>
              <a:rPr lang="en-GB" sz="1900" dirty="0">
                <a:hlinkClick r:id="" action="ppaction://noaction"/>
              </a:rPr>
              <a:t>Health matters: public health issues - GOV.UK</a:t>
            </a:r>
          </a:p>
          <a:p>
            <a:endParaRPr lang="en-GB" sz="1600" dirty="0"/>
          </a:p>
          <a:p>
            <a:endParaRPr lang="en-GB" sz="1600" dirty="0"/>
          </a:p>
        </p:txBody>
      </p:sp>
      <p:pic>
        <p:nvPicPr>
          <p:cNvPr id="1026" name="Picture 2" descr="Image result for public health issues">
            <a:extLst>
              <a:ext uri="{FF2B5EF4-FFF2-40B4-BE49-F238E27FC236}">
                <a16:creationId xmlns:a16="http://schemas.microsoft.com/office/drawing/2014/main" id="{862869EA-CFC6-474F-A261-C22FCB1F9D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56996" y="3008243"/>
            <a:ext cx="4139167" cy="352802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7D79B20-9D3E-4A91-87D3-12FF4D6A139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GB"/>
              <a:t>Created by Tayo Alebiosu</a:t>
            </a:r>
          </a:p>
        </p:txBody>
      </p:sp>
    </p:spTree>
    <p:extLst>
      <p:ext uri="{BB962C8B-B14F-4D97-AF65-F5344CB8AC3E}">
        <p14:creationId xmlns:p14="http://schemas.microsoft.com/office/powerpoint/2010/main" val="2298597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12C17-DD12-4910-9C26-D65D3CD52268}"/>
              </a:ext>
            </a:extLst>
          </p:cNvPr>
          <p:cNvSpPr>
            <a:spLocks noGrp="1"/>
          </p:cNvSpPr>
          <p:nvPr>
            <p:ph type="title"/>
          </p:nvPr>
        </p:nvSpPr>
        <p:spPr>
          <a:xfrm>
            <a:off x="156499" y="2128106"/>
            <a:ext cx="3503489" cy="2156621"/>
          </a:xfrm>
        </p:spPr>
        <p:txBody>
          <a:bodyPr anchor="t">
            <a:normAutofit/>
          </a:bodyPr>
          <a:lstStyle/>
          <a:p>
            <a:r>
              <a:rPr lang="en-GB" sz="4000" b="1" i="1" dirty="0">
                <a:solidFill>
                  <a:srgbClr val="FFFFFF"/>
                </a:solidFill>
                <a:effectLst>
                  <a:outerShdw blurRad="38100" dist="38100" dir="2700000" algn="tl">
                    <a:srgbClr val="000000">
                      <a:alpha val="43137"/>
                    </a:srgbClr>
                  </a:outerShdw>
                </a:effectLst>
                <a:highlight>
                  <a:srgbClr val="000000"/>
                </a:highlight>
                <a:latin typeface="Candara" panose="020E0502030303020204" pitchFamily="34" charset="0"/>
              </a:rPr>
              <a:t>Top global health issues</a:t>
            </a:r>
          </a:p>
        </p:txBody>
      </p:sp>
      <p:sp>
        <p:nvSpPr>
          <p:cNvPr id="3" name="Content Placeholder 2">
            <a:extLst>
              <a:ext uri="{FF2B5EF4-FFF2-40B4-BE49-F238E27FC236}">
                <a16:creationId xmlns:a16="http://schemas.microsoft.com/office/drawing/2014/main" id="{843AA2DB-1C45-448E-8CBA-4A9014DBE868}"/>
              </a:ext>
            </a:extLst>
          </p:cNvPr>
          <p:cNvSpPr>
            <a:spLocks noGrp="1"/>
          </p:cNvSpPr>
          <p:nvPr>
            <p:ph sz="half" idx="1"/>
          </p:nvPr>
        </p:nvSpPr>
        <p:spPr>
          <a:xfrm>
            <a:off x="4388726" y="521612"/>
            <a:ext cx="3248563" cy="5814775"/>
          </a:xfrm>
        </p:spPr>
        <p:txBody>
          <a:bodyPr>
            <a:normAutofit fontScale="92500" lnSpcReduction="10000"/>
          </a:bodyPr>
          <a:lstStyle/>
          <a:p>
            <a:r>
              <a:rPr lang="en-GB" sz="2400" dirty="0">
                <a:highlight>
                  <a:srgbClr val="FFFF00"/>
                </a:highlight>
                <a:latin typeface="Tw Cen MT" panose="020B0602020104020603" pitchFamily="34" charset="0"/>
              </a:rPr>
              <a:t>Covid 19</a:t>
            </a:r>
          </a:p>
          <a:p>
            <a:r>
              <a:rPr lang="en-GB" sz="2400" dirty="0">
                <a:highlight>
                  <a:srgbClr val="FFFF00"/>
                </a:highlight>
                <a:latin typeface="Tw Cen MT" panose="020B0602020104020603" pitchFamily="34" charset="0"/>
              </a:rPr>
              <a:t>Physical Activity and Nutrition</a:t>
            </a:r>
          </a:p>
          <a:p>
            <a:r>
              <a:rPr lang="en-GB" sz="2400" dirty="0">
                <a:highlight>
                  <a:srgbClr val="FFFF00"/>
                </a:highlight>
                <a:latin typeface="Tw Cen MT" panose="020B0602020104020603" pitchFamily="34" charset="0"/>
              </a:rPr>
              <a:t>Overweight and Obesity</a:t>
            </a:r>
          </a:p>
          <a:p>
            <a:r>
              <a:rPr lang="en-GB" sz="2400" dirty="0">
                <a:highlight>
                  <a:srgbClr val="FFFF00"/>
                </a:highlight>
                <a:latin typeface="Tw Cen MT" panose="020B0602020104020603" pitchFamily="34" charset="0"/>
              </a:rPr>
              <a:t>Tobacco</a:t>
            </a:r>
          </a:p>
          <a:p>
            <a:r>
              <a:rPr lang="en-GB" sz="2400" dirty="0">
                <a:highlight>
                  <a:srgbClr val="FFFF00"/>
                </a:highlight>
                <a:latin typeface="Tw Cen MT" panose="020B0602020104020603" pitchFamily="34" charset="0"/>
              </a:rPr>
              <a:t>Substance Abuse</a:t>
            </a:r>
          </a:p>
          <a:p>
            <a:r>
              <a:rPr lang="en-GB" sz="2400" dirty="0">
                <a:highlight>
                  <a:srgbClr val="FFFF00"/>
                </a:highlight>
                <a:latin typeface="Tw Cen MT" panose="020B0602020104020603" pitchFamily="34" charset="0"/>
              </a:rPr>
              <a:t>HIV/AIDS</a:t>
            </a:r>
          </a:p>
          <a:p>
            <a:r>
              <a:rPr lang="en-GB" sz="2400" dirty="0">
                <a:highlight>
                  <a:srgbClr val="FFFF00"/>
                </a:highlight>
                <a:latin typeface="Tw Cen MT" panose="020B0602020104020603" pitchFamily="34" charset="0"/>
              </a:rPr>
              <a:t>Mental </a:t>
            </a:r>
            <a:r>
              <a:rPr lang="en-GB" sz="2400" b="1" dirty="0">
                <a:highlight>
                  <a:srgbClr val="FFFF00"/>
                </a:highlight>
                <a:latin typeface="Tw Cen MT" panose="020B0602020104020603" pitchFamily="34" charset="0"/>
              </a:rPr>
              <a:t>Health</a:t>
            </a:r>
            <a:endParaRPr lang="en-GB" sz="2400" dirty="0">
              <a:highlight>
                <a:srgbClr val="FFFF00"/>
              </a:highlight>
              <a:latin typeface="Tw Cen MT" panose="020B0602020104020603" pitchFamily="34" charset="0"/>
            </a:endParaRPr>
          </a:p>
          <a:p>
            <a:r>
              <a:rPr lang="en-GB" sz="2400" dirty="0">
                <a:highlight>
                  <a:srgbClr val="FFFF00"/>
                </a:highlight>
                <a:latin typeface="Tw Cen MT" panose="020B0602020104020603" pitchFamily="34" charset="0"/>
              </a:rPr>
              <a:t>Injury and Violence</a:t>
            </a:r>
          </a:p>
          <a:p>
            <a:r>
              <a:rPr lang="en-GB" sz="2400" dirty="0">
                <a:highlight>
                  <a:srgbClr val="FFFF00"/>
                </a:highlight>
                <a:latin typeface="Tw Cen MT" panose="020B0602020104020603" pitchFamily="34" charset="0"/>
              </a:rPr>
              <a:t>Infectious disease prevention</a:t>
            </a:r>
          </a:p>
          <a:p>
            <a:r>
              <a:rPr lang="en-GB" sz="2400" dirty="0">
                <a:highlight>
                  <a:srgbClr val="FFFF00"/>
                </a:highlight>
                <a:latin typeface="Tw Cen MT" panose="020B0602020104020603" pitchFamily="34" charset="0"/>
              </a:rPr>
              <a:t>Overweight and Obesity</a:t>
            </a:r>
          </a:p>
          <a:p>
            <a:r>
              <a:rPr lang="en-GB" sz="2400" dirty="0">
                <a:highlight>
                  <a:srgbClr val="FFFF00"/>
                </a:highlight>
                <a:latin typeface="Tw Cen MT" panose="020B0602020104020603" pitchFamily="34" charset="0"/>
              </a:rPr>
              <a:t>Neglected Tropical Diseases</a:t>
            </a:r>
          </a:p>
          <a:p>
            <a:endParaRPr lang="en-GB" sz="1100" dirty="0"/>
          </a:p>
          <a:p>
            <a:endParaRPr lang="en-GB" sz="1100" dirty="0">
              <a:solidFill>
                <a:srgbClr val="0070C0"/>
              </a:solidFill>
            </a:endParaRPr>
          </a:p>
          <a:p>
            <a:endParaRPr lang="en-GB" sz="1100" dirty="0"/>
          </a:p>
        </p:txBody>
      </p:sp>
      <p:sp>
        <p:nvSpPr>
          <p:cNvPr id="4" name="Content Placeholder 3">
            <a:extLst>
              <a:ext uri="{FF2B5EF4-FFF2-40B4-BE49-F238E27FC236}">
                <a16:creationId xmlns:a16="http://schemas.microsoft.com/office/drawing/2014/main" id="{893D8F3D-E6F0-4103-A864-5CD887785A44}"/>
              </a:ext>
            </a:extLst>
          </p:cNvPr>
          <p:cNvSpPr>
            <a:spLocks noGrp="1"/>
          </p:cNvSpPr>
          <p:nvPr>
            <p:ph sz="half" idx="2"/>
          </p:nvPr>
        </p:nvSpPr>
        <p:spPr>
          <a:xfrm>
            <a:off x="8290362" y="202046"/>
            <a:ext cx="3248563" cy="5602155"/>
          </a:xfrm>
        </p:spPr>
        <p:txBody>
          <a:bodyPr>
            <a:normAutofit fontScale="92500" lnSpcReduction="10000"/>
          </a:bodyPr>
          <a:lstStyle/>
          <a:p>
            <a:pPr marL="0" indent="0">
              <a:buNone/>
            </a:pPr>
            <a:endParaRPr lang="en-GB" sz="1300" b="1" dirty="0">
              <a:highlight>
                <a:srgbClr val="FFFF00"/>
              </a:highlight>
            </a:endParaRPr>
          </a:p>
          <a:p>
            <a:r>
              <a:rPr lang="en-GB" sz="2400" dirty="0">
                <a:highlight>
                  <a:srgbClr val="FFFF00"/>
                </a:highlight>
                <a:latin typeface="Tw Cen MT" panose="020B0602020104020603" pitchFamily="34" charset="0"/>
              </a:rPr>
              <a:t>Global Health Security.</a:t>
            </a:r>
          </a:p>
          <a:p>
            <a:r>
              <a:rPr lang="en-GB" sz="2400" dirty="0">
                <a:highlight>
                  <a:srgbClr val="FFFF00"/>
                </a:highlight>
                <a:latin typeface="Tw Cen MT" panose="020B0602020104020603" pitchFamily="34" charset="0"/>
              </a:rPr>
              <a:t>Malaria</a:t>
            </a:r>
          </a:p>
          <a:p>
            <a:r>
              <a:rPr lang="en-GB" sz="2400" dirty="0">
                <a:highlight>
                  <a:srgbClr val="FFFF00"/>
                </a:highlight>
                <a:latin typeface="Tw Cen MT" panose="020B0602020104020603" pitchFamily="34" charset="0"/>
              </a:rPr>
              <a:t>Polio</a:t>
            </a:r>
          </a:p>
          <a:p>
            <a:r>
              <a:rPr lang="en-GB" sz="2400" dirty="0">
                <a:highlight>
                  <a:srgbClr val="FFFF00"/>
                </a:highlight>
                <a:latin typeface="Tw Cen MT" panose="020B0602020104020603" pitchFamily="34" charset="0"/>
              </a:rPr>
              <a:t>Measles</a:t>
            </a:r>
          </a:p>
          <a:p>
            <a:r>
              <a:rPr lang="en-GB" sz="2400" dirty="0">
                <a:highlight>
                  <a:srgbClr val="FFFF00"/>
                </a:highlight>
                <a:latin typeface="Tw Cen MT" panose="020B0602020104020603" pitchFamily="34" charset="0"/>
              </a:rPr>
              <a:t>Tuberculosis (TB)</a:t>
            </a:r>
          </a:p>
          <a:p>
            <a:r>
              <a:rPr lang="en-GB" sz="2400" dirty="0">
                <a:highlight>
                  <a:srgbClr val="FFFF00"/>
                </a:highlight>
                <a:latin typeface="Tw Cen MT" panose="020B0602020104020603" pitchFamily="34" charset="0"/>
              </a:rPr>
              <a:t>Climate crisis</a:t>
            </a:r>
          </a:p>
          <a:p>
            <a:r>
              <a:rPr lang="en-GB" sz="2400" b="1" dirty="0">
                <a:highlight>
                  <a:srgbClr val="FFFF00"/>
                </a:highlight>
                <a:latin typeface="Tw Cen MT" panose="020B0602020104020603" pitchFamily="34" charset="0"/>
              </a:rPr>
              <a:t>Health</a:t>
            </a:r>
            <a:r>
              <a:rPr lang="en-GB" sz="2400" dirty="0">
                <a:highlight>
                  <a:srgbClr val="FFFF00"/>
                </a:highlight>
                <a:latin typeface="Tw Cen MT" panose="020B0602020104020603" pitchFamily="34" charset="0"/>
              </a:rPr>
              <a:t> care delivery in areas of conflict and crisis</a:t>
            </a:r>
          </a:p>
          <a:p>
            <a:r>
              <a:rPr lang="en-GB" sz="2400" dirty="0">
                <a:highlight>
                  <a:srgbClr val="FFFF00"/>
                </a:highlight>
                <a:latin typeface="Tw Cen MT" panose="020B0602020104020603" pitchFamily="34" charset="0"/>
              </a:rPr>
              <a:t>Environmental Quality</a:t>
            </a:r>
          </a:p>
          <a:p>
            <a:r>
              <a:rPr lang="en-GB" sz="2400" b="1" dirty="0">
                <a:highlight>
                  <a:srgbClr val="FFFF00"/>
                </a:highlight>
                <a:latin typeface="Tw Cen MT" panose="020B0602020104020603" pitchFamily="34" charset="0"/>
              </a:rPr>
              <a:t>Global Health</a:t>
            </a:r>
            <a:r>
              <a:rPr lang="en-GB" sz="2400" dirty="0">
                <a:highlight>
                  <a:srgbClr val="FFFF00"/>
                </a:highlight>
                <a:latin typeface="Tw Cen MT" panose="020B0602020104020603" pitchFamily="34" charset="0"/>
              </a:rPr>
              <a:t> Security</a:t>
            </a:r>
          </a:p>
          <a:p>
            <a:r>
              <a:rPr lang="en-GB" sz="2400" dirty="0">
                <a:highlight>
                  <a:srgbClr val="FFFF00"/>
                </a:highlight>
                <a:latin typeface="Tw Cen MT" panose="020B0602020104020603" pitchFamily="34" charset="0"/>
              </a:rPr>
              <a:t>Climate crisis</a:t>
            </a:r>
          </a:p>
          <a:p>
            <a:r>
              <a:rPr lang="en-GB" sz="2400" dirty="0">
                <a:highlight>
                  <a:srgbClr val="FFFF00"/>
                </a:highlight>
                <a:latin typeface="Tw Cen MT" panose="020B0602020104020603" pitchFamily="34" charset="0"/>
              </a:rPr>
              <a:t>Tobacco</a:t>
            </a:r>
          </a:p>
          <a:p>
            <a:r>
              <a:rPr lang="en-GB" sz="2400" dirty="0">
                <a:highlight>
                  <a:srgbClr val="FFFF00"/>
                </a:highlight>
                <a:latin typeface="Tw Cen MT" panose="020B0602020104020603" pitchFamily="34" charset="0"/>
              </a:rPr>
              <a:t>Substance Abuse</a:t>
            </a:r>
          </a:p>
          <a:p>
            <a:endParaRPr lang="en-GB" sz="2400" dirty="0">
              <a:highlight>
                <a:srgbClr val="FFFF00"/>
              </a:highlight>
              <a:latin typeface="Tw Cen MT" panose="020B0602020104020603" pitchFamily="34" charset="0"/>
            </a:endParaRPr>
          </a:p>
          <a:p>
            <a:endParaRPr lang="en-GB" sz="2400" dirty="0">
              <a:highlight>
                <a:srgbClr val="FFFF00"/>
              </a:highlight>
              <a:latin typeface="Tw Cen MT" panose="020B0602020104020603" pitchFamily="34" charset="0"/>
            </a:endParaRPr>
          </a:p>
          <a:p>
            <a:endParaRPr lang="en-GB" sz="1300" dirty="0"/>
          </a:p>
        </p:txBody>
      </p:sp>
      <p:sp>
        <p:nvSpPr>
          <p:cNvPr id="5" name="Footer Placeholder 4">
            <a:extLst>
              <a:ext uri="{FF2B5EF4-FFF2-40B4-BE49-F238E27FC236}">
                <a16:creationId xmlns:a16="http://schemas.microsoft.com/office/drawing/2014/main" id="{9B33973C-7A7B-43B9-9C4C-D3FC42706FF3}"/>
              </a:ext>
            </a:extLst>
          </p:cNvPr>
          <p:cNvSpPr>
            <a:spLocks noGrp="1"/>
          </p:cNvSpPr>
          <p:nvPr>
            <p:ph type="ftr" sz="quarter" idx="11"/>
          </p:nvPr>
        </p:nvSpPr>
        <p:spPr>
          <a:xfrm>
            <a:off x="9060873" y="6288158"/>
            <a:ext cx="1798572" cy="248965"/>
          </a:xfrm>
        </p:spPr>
        <p:txBody>
          <a:bodyPr>
            <a:normAutofit lnSpcReduction="10000"/>
          </a:bodyPr>
          <a:lstStyle/>
          <a:p>
            <a:pPr algn="r">
              <a:spcAft>
                <a:spcPts val="600"/>
              </a:spcAft>
            </a:pPr>
            <a:r>
              <a:rPr lang="en-GB" sz="1100" dirty="0">
                <a:solidFill>
                  <a:schemeClr val="tx1">
                    <a:alpha val="80000"/>
                  </a:schemeClr>
                </a:solidFill>
              </a:rPr>
              <a:t>Created by Tayo Alebiosu</a:t>
            </a:r>
          </a:p>
        </p:txBody>
      </p:sp>
    </p:spTree>
    <p:extLst>
      <p:ext uri="{BB962C8B-B14F-4D97-AF65-F5344CB8AC3E}">
        <p14:creationId xmlns:p14="http://schemas.microsoft.com/office/powerpoint/2010/main" val="2045891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E41AAA-00BA-4F07-A5A7-1EE80D6FE6BA}"/>
              </a:ext>
            </a:extLst>
          </p:cNvPr>
          <p:cNvSpPr>
            <a:spLocks noGrp="1"/>
          </p:cNvSpPr>
          <p:nvPr>
            <p:ph idx="1"/>
          </p:nvPr>
        </p:nvSpPr>
        <p:spPr>
          <a:xfrm>
            <a:off x="468795" y="1037690"/>
            <a:ext cx="7058440" cy="5318660"/>
          </a:xfrm>
        </p:spPr>
        <p:txBody>
          <a:bodyPr>
            <a:normAutofit lnSpcReduction="10000"/>
          </a:bodyPr>
          <a:lstStyle/>
          <a:p>
            <a:pPr marL="514350" indent="-514350">
              <a:buFont typeface="+mj-lt"/>
              <a:buAutoNum type="arabicPeriod"/>
            </a:pPr>
            <a:endParaRPr lang="en-GB" dirty="0">
              <a:latin typeface="Tw Cen MT" panose="020B0602020104020603" pitchFamily="34" charset="0"/>
            </a:endParaRPr>
          </a:p>
          <a:p>
            <a:pPr marL="0" indent="0">
              <a:buNone/>
            </a:pPr>
            <a:r>
              <a:rPr lang="en-GB" b="1" dirty="0">
                <a:latin typeface="Tw Cen MT" panose="020B0602020104020603" pitchFamily="34" charset="0"/>
              </a:rPr>
              <a:t>Aim</a:t>
            </a:r>
          </a:p>
          <a:p>
            <a:pPr marL="0" indent="0">
              <a:buNone/>
            </a:pPr>
            <a:r>
              <a:rPr lang="en-GB" b="1" dirty="0">
                <a:latin typeface="Tw Cen MT" panose="020B0602020104020603" pitchFamily="34" charset="0"/>
              </a:rPr>
              <a:t>Analyse the nature of the Health and Social Care sector or industry in its wider context and specific environment</a:t>
            </a:r>
          </a:p>
          <a:p>
            <a:pPr marL="0" indent="0">
              <a:buNone/>
            </a:pPr>
            <a:r>
              <a:rPr lang="en-GB" b="1" dirty="0">
                <a:latin typeface="Tw Cen MT" panose="020B0602020104020603" pitchFamily="34" charset="0"/>
              </a:rPr>
              <a:t> </a:t>
            </a:r>
            <a:endParaRPr lang="en-US" dirty="0">
              <a:latin typeface="Tw Cen MT" panose="020B0602020104020603" pitchFamily="34" charset="0"/>
            </a:endParaRPr>
          </a:p>
          <a:p>
            <a:pPr marL="514350" indent="-514350">
              <a:buFont typeface="+mj-lt"/>
              <a:buAutoNum type="arabicPeriod"/>
            </a:pPr>
            <a:r>
              <a:rPr lang="en-GB" sz="2800" b="1" i="1" dirty="0">
                <a:solidFill>
                  <a:schemeClr val="bg1"/>
                </a:solidFill>
                <a:highlight>
                  <a:srgbClr val="008080"/>
                </a:highlight>
                <a:latin typeface="Tw Cen MT" panose="020B0602020104020603" pitchFamily="34" charset="0"/>
              </a:rPr>
              <a:t>Learning Outcomes</a:t>
            </a:r>
            <a:r>
              <a:rPr lang="en-GB" sz="2100" b="1" dirty="0">
                <a:latin typeface="Tw Cen MT" panose="020B0602020104020603" pitchFamily="34" charset="0"/>
              </a:rPr>
              <a:t>:</a:t>
            </a:r>
            <a:endParaRPr lang="en-US" sz="2100" dirty="0">
              <a:latin typeface="Tw Cen MT" panose="020B0602020104020603" pitchFamily="34" charset="0"/>
            </a:endParaRPr>
          </a:p>
          <a:p>
            <a:pPr marL="0" lvl="0" indent="0">
              <a:buNone/>
            </a:pPr>
            <a:r>
              <a:rPr lang="en-US" dirty="0">
                <a:latin typeface="Tw Cen MT" panose="020B0602020104020603" pitchFamily="34" charset="0"/>
              </a:rPr>
              <a:t>1. Explore an overview of literatures on the health and social care sector with discussions on the wider context of the CoVid19 pandemic</a:t>
            </a:r>
          </a:p>
          <a:p>
            <a:pPr marL="0" lvl="0" indent="0">
              <a:buNone/>
            </a:pPr>
            <a:r>
              <a:rPr lang="en-GB" dirty="0">
                <a:latin typeface="Tw Cen MT" panose="020B0602020104020603" pitchFamily="34" charset="0"/>
              </a:rPr>
              <a:t>2. Covid 19 as issues impacting health and social care in the 21</a:t>
            </a:r>
            <a:r>
              <a:rPr lang="en-GB" baseline="30000" dirty="0">
                <a:latin typeface="Tw Cen MT" panose="020B0602020104020603" pitchFamily="34" charset="0"/>
              </a:rPr>
              <a:t>st</a:t>
            </a:r>
            <a:r>
              <a:rPr lang="en-GB" dirty="0">
                <a:latin typeface="Tw Cen MT" panose="020B0602020104020603" pitchFamily="34" charset="0"/>
              </a:rPr>
              <a:t> century </a:t>
            </a:r>
          </a:p>
          <a:p>
            <a:endParaRPr lang="en-GB" sz="2000" dirty="0"/>
          </a:p>
        </p:txBody>
      </p:sp>
      <p:pic>
        <p:nvPicPr>
          <p:cNvPr id="16" name="Picture 4">
            <a:extLst>
              <a:ext uri="{FF2B5EF4-FFF2-40B4-BE49-F238E27FC236}">
                <a16:creationId xmlns:a16="http://schemas.microsoft.com/office/drawing/2014/main" id="{18B9E5D5-8250-47BD-B2D0-2F508C101933}"/>
              </a:ext>
            </a:extLst>
          </p:cNvPr>
          <p:cNvPicPr>
            <a:picLocks noChangeAspect="1"/>
          </p:cNvPicPr>
          <p:nvPr/>
        </p:nvPicPr>
        <p:blipFill rotWithShape="1">
          <a:blip r:embed="rId2"/>
          <a:srcRect l="11848" r="30114" b="-1"/>
          <a:stretch/>
        </p:blipFill>
        <p:spPr>
          <a:xfrm>
            <a:off x="6864626" y="10"/>
            <a:ext cx="5327374"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77E0B71-3C8F-4A37-BA51-1CE971CB9821}"/>
              </a:ext>
            </a:extLst>
          </p:cNvPr>
          <p:cNvSpPr>
            <a:spLocks noGrp="1"/>
          </p:cNvSpPr>
          <p:nvPr>
            <p:ph type="ftr" sz="quarter" idx="11"/>
          </p:nvPr>
        </p:nvSpPr>
        <p:spPr>
          <a:xfrm>
            <a:off x="3574774" y="6356350"/>
            <a:ext cx="4114800" cy="365125"/>
          </a:xfrm>
        </p:spPr>
        <p:txBody>
          <a:bodyPr/>
          <a:lstStyle/>
          <a:p>
            <a:r>
              <a:rPr lang="en-GB"/>
              <a:t>Created by Tayo Alebiosu</a:t>
            </a:r>
          </a:p>
        </p:txBody>
      </p:sp>
    </p:spTree>
    <p:extLst>
      <p:ext uri="{BB962C8B-B14F-4D97-AF65-F5344CB8AC3E}">
        <p14:creationId xmlns:p14="http://schemas.microsoft.com/office/powerpoint/2010/main" val="29102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ervous System Activities">
            <a:extLst>
              <a:ext uri="{FF2B5EF4-FFF2-40B4-BE49-F238E27FC236}">
                <a16:creationId xmlns:a16="http://schemas.microsoft.com/office/drawing/2014/main" id="{928E60A6-EB10-4488-95A9-D03A993E61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2" r="5" b="5"/>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35772F-7051-492A-813A-1D99DD54DF5B}"/>
              </a:ext>
            </a:extLst>
          </p:cNvPr>
          <p:cNvSpPr>
            <a:spLocks noGrp="1"/>
          </p:cNvSpPr>
          <p:nvPr>
            <p:ph type="title"/>
          </p:nvPr>
        </p:nvSpPr>
        <p:spPr>
          <a:xfrm>
            <a:off x="443130" y="420990"/>
            <a:ext cx="3716498" cy="937223"/>
          </a:xfrm>
        </p:spPr>
        <p:txBody>
          <a:bodyPr>
            <a:normAutofit fontScale="90000"/>
          </a:bodyPr>
          <a:lstStyle/>
          <a:p>
            <a:r>
              <a:rPr lang="en-GB" sz="6600" b="1" i="1" dirty="0">
                <a:solidFill>
                  <a:schemeClr val="bg1"/>
                </a:solidFill>
                <a:latin typeface="Arial" panose="020B0604020202020204" pitchFamily="34" charset="0"/>
                <a:cs typeface="Arial" panose="020B0604020202020204" pitchFamily="34" charset="0"/>
              </a:rPr>
              <a:t>STARTER</a:t>
            </a:r>
          </a:p>
        </p:txBody>
      </p:sp>
      <p:sp>
        <p:nvSpPr>
          <p:cNvPr id="3" name="Content Placeholder 2">
            <a:extLst>
              <a:ext uri="{FF2B5EF4-FFF2-40B4-BE49-F238E27FC236}">
                <a16:creationId xmlns:a16="http://schemas.microsoft.com/office/drawing/2014/main" id="{9E183B81-34D8-4D7A-848E-5735C9038B1E}"/>
              </a:ext>
            </a:extLst>
          </p:cNvPr>
          <p:cNvSpPr>
            <a:spLocks noGrp="1"/>
          </p:cNvSpPr>
          <p:nvPr>
            <p:ph idx="1"/>
          </p:nvPr>
        </p:nvSpPr>
        <p:spPr>
          <a:xfrm>
            <a:off x="0" y="2010329"/>
            <a:ext cx="3846639" cy="4231445"/>
          </a:xfrm>
        </p:spPr>
        <p:txBody>
          <a:bodyPr>
            <a:normAutofit/>
          </a:bodyPr>
          <a:lstStyle/>
          <a:p>
            <a:r>
              <a:rPr lang="en-GB" b="1" dirty="0">
                <a:latin typeface="Tw Cen MT" panose="020B0602020104020603" pitchFamily="34" charset="0"/>
              </a:rPr>
              <a:t>Individually, using your mobile device, conduct a research to identify the difference between health care and social care.</a:t>
            </a:r>
          </a:p>
          <a:p>
            <a:pPr marL="0" indent="0">
              <a:buNone/>
            </a:pPr>
            <a:endParaRPr lang="en-GB" b="1" dirty="0">
              <a:latin typeface="Tw Cen MT" panose="020B0602020104020603" pitchFamily="34" charset="0"/>
            </a:endParaRPr>
          </a:p>
          <a:p>
            <a:r>
              <a:rPr lang="en-GB" b="1" dirty="0">
                <a:latin typeface="Tw Cen MT" panose="020B0602020104020603" pitchFamily="34" charset="0"/>
              </a:rPr>
              <a:t>Feedback by explaining your findings</a:t>
            </a:r>
          </a:p>
          <a:p>
            <a:endParaRPr lang="en-GB" b="1" dirty="0">
              <a:latin typeface="Tw Cen MT" panose="020B0602020104020603" pitchFamily="34" charset="0"/>
            </a:endParaRPr>
          </a:p>
          <a:p>
            <a:pPr marL="0" indent="0">
              <a:buNone/>
            </a:pPr>
            <a:endParaRPr lang="en-GB" sz="2000" dirty="0"/>
          </a:p>
        </p:txBody>
      </p:sp>
      <p:sp>
        <p:nvSpPr>
          <p:cNvPr id="4" name="Footer Placeholder 3">
            <a:extLst>
              <a:ext uri="{FF2B5EF4-FFF2-40B4-BE49-F238E27FC236}">
                <a16:creationId xmlns:a16="http://schemas.microsoft.com/office/drawing/2014/main" id="{13A5C9C2-08B0-447B-B0AC-6E98ED56F120}"/>
              </a:ext>
            </a:extLst>
          </p:cNvPr>
          <p:cNvSpPr>
            <a:spLocks noGrp="1"/>
          </p:cNvSpPr>
          <p:nvPr>
            <p:ph type="ftr" sz="quarter" idx="11"/>
          </p:nvPr>
        </p:nvSpPr>
        <p:spPr>
          <a:xfrm>
            <a:off x="4587610" y="6356350"/>
            <a:ext cx="3016781" cy="365125"/>
          </a:xfrm>
        </p:spPr>
        <p:txBody>
          <a:bodyPr>
            <a:normAutofit/>
          </a:bodyPr>
          <a:lstStyle/>
          <a:p>
            <a:pPr>
              <a:spcAft>
                <a:spcPts val="600"/>
              </a:spcAft>
            </a:pPr>
            <a:r>
              <a:rPr lang="en-GB"/>
              <a:t>Created by Tayo Alebiosu</a:t>
            </a:r>
          </a:p>
        </p:txBody>
      </p:sp>
      <p:sp>
        <p:nvSpPr>
          <p:cNvPr id="5" name="Rectangle 4">
            <a:extLst>
              <a:ext uri="{FF2B5EF4-FFF2-40B4-BE49-F238E27FC236}">
                <a16:creationId xmlns:a16="http://schemas.microsoft.com/office/drawing/2014/main" id="{0C12996E-453E-47A8-BA7A-9EFCB35BF152}"/>
              </a:ext>
            </a:extLst>
          </p:cNvPr>
          <p:cNvSpPr/>
          <p:nvPr/>
        </p:nvSpPr>
        <p:spPr>
          <a:xfrm>
            <a:off x="8032374" y="420990"/>
            <a:ext cx="3429635" cy="830997"/>
          </a:xfrm>
          <a:prstGeom prst="rect">
            <a:avLst/>
          </a:prstGeom>
        </p:spPr>
        <p:txBody>
          <a:bodyPr wrap="square">
            <a:spAutoFit/>
          </a:bodyPr>
          <a:lstStyle/>
          <a:p>
            <a:r>
              <a:rPr lang="en-GB" sz="4800" b="1" i="1" dirty="0">
                <a:solidFill>
                  <a:schemeClr val="bg1"/>
                </a:solidFill>
                <a:latin typeface="Corbel" panose="020B0503020204020204" pitchFamily="34" charset="0"/>
              </a:rPr>
              <a:t>(15 minutes)</a:t>
            </a:r>
            <a:endParaRPr lang="en-GB" sz="4800" dirty="0">
              <a:solidFill>
                <a:schemeClr val="bg1"/>
              </a:solidFill>
            </a:endParaRPr>
          </a:p>
        </p:txBody>
      </p:sp>
    </p:spTree>
    <p:extLst>
      <p:ext uri="{BB962C8B-B14F-4D97-AF65-F5344CB8AC3E}">
        <p14:creationId xmlns:p14="http://schemas.microsoft.com/office/powerpoint/2010/main" val="80960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5145</TotalTime>
  <Words>2995</Words>
  <Application>Microsoft Office PowerPoint</Application>
  <PresentationFormat>Widescreen</PresentationFormat>
  <Paragraphs>234</Paragraphs>
  <Slides>40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Arial</vt:lpstr>
      <vt:lpstr>Calibri</vt:lpstr>
      <vt:lpstr>Calibri Light</vt:lpstr>
      <vt:lpstr>Candara</vt:lpstr>
      <vt:lpstr>Corbel</vt:lpstr>
      <vt:lpstr>interfaceregular</vt:lpstr>
      <vt:lpstr>Source Sans Pro</vt:lpstr>
      <vt:lpstr>Symbol</vt:lpstr>
      <vt:lpstr>Tw Cen MT</vt:lpstr>
      <vt:lpstr>Wingdings</vt:lpstr>
      <vt:lpstr>Office Theme</vt:lpstr>
      <vt:lpstr>Work Related learning </vt:lpstr>
      <vt:lpstr>PowerPoint Presentation</vt:lpstr>
      <vt:lpstr>Last session recap (10 minutes)</vt:lpstr>
      <vt:lpstr>PowerPoint Presentation</vt:lpstr>
      <vt:lpstr>PowerPoint Presentation</vt:lpstr>
      <vt:lpstr> What are public health issues in UK? </vt:lpstr>
      <vt:lpstr>Top global health issues</vt:lpstr>
      <vt:lpstr>PowerPoint Presentation</vt:lpstr>
      <vt:lpstr>STARTER</vt:lpstr>
      <vt:lpstr>ASSESSMENT SUBMISSION </vt:lpstr>
      <vt:lpstr>Assessment methods </vt:lpstr>
      <vt:lpstr>LO2 Activity</vt:lpstr>
      <vt:lpstr>PowerPoint Presentation</vt:lpstr>
      <vt:lpstr>PowerPoint Presentation</vt:lpstr>
      <vt:lpstr>Cont.…</vt:lpstr>
      <vt:lpstr>PowerPoint Presentation</vt:lpstr>
      <vt:lpstr>LO 1 activity</vt:lpstr>
      <vt:lpstr>PowerPoint Presentation</vt:lpstr>
      <vt:lpstr> Impact of Covid 19 on Global Healthcare   </vt:lpstr>
      <vt:lpstr>Impact of COVID-19 on patient care in the NHS in England</vt:lpstr>
      <vt:lpstr>Inequalities Exposed</vt:lpstr>
      <vt:lpstr>Society's most vulnerable people- increased risk of contracting COVID-19 </vt:lpstr>
      <vt:lpstr>Delayed local response</vt:lpstr>
      <vt:lpstr>PowerPoint Presentation</vt:lpstr>
      <vt:lpstr>Impact on patient care regarding capacity</vt:lpstr>
      <vt:lpstr>The COVID-19 crisis has also caused issues surrounding:</vt:lpstr>
      <vt:lpstr>PowerPoint Presentation</vt:lpstr>
      <vt:lpstr>PowerPoint Presentation</vt:lpstr>
      <vt:lpstr>PowerPoint Presentation</vt:lpstr>
      <vt:lpstr>PowerPoint Presentation</vt:lpstr>
      <vt:lpstr>PowerPoint Presentation</vt:lpstr>
      <vt:lpstr>PowerPoint Presentation</vt:lpstr>
      <vt:lpstr>NHS and social care capacity and resilience</vt:lpstr>
      <vt:lpstr>WRAP-UP</vt:lpstr>
      <vt:lpstr>PowerPoint Presentation</vt:lpstr>
      <vt:lpstr>Summary </vt:lpstr>
      <vt:lpstr>End</vt:lpstr>
      <vt:lpstr>PowerPoint Presentation</vt:lpstr>
      <vt:lpstr>Glossary of different health care Perspectives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Tayo Alebiosu</dc:creator>
  <cp:lastModifiedBy>Tayo Alebiosu</cp:lastModifiedBy>
  <cp:revision>44</cp:revision>
  <dcterms:created xsi:type="dcterms:W3CDTF">2021-05-13T20:56:11Z</dcterms:created>
  <dcterms:modified xsi:type="dcterms:W3CDTF">2021-06-10T21:05:56Z</dcterms:modified>
</cp:coreProperties>
</file>